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1" r:id="rId2"/>
    <p:sldId id="323" r:id="rId3"/>
    <p:sldId id="289" r:id="rId4"/>
    <p:sldId id="343" r:id="rId5"/>
    <p:sldId id="339" r:id="rId6"/>
    <p:sldId id="341" r:id="rId7"/>
    <p:sldId id="345" r:id="rId8"/>
    <p:sldId id="346" r:id="rId9"/>
    <p:sldId id="349" r:id="rId10"/>
    <p:sldId id="347" r:id="rId11"/>
    <p:sldId id="344" r:id="rId12"/>
    <p:sldId id="316" r:id="rId13"/>
    <p:sldId id="348" r:id="rId14"/>
    <p:sldId id="350" r:id="rId15"/>
    <p:sldId id="307" r:id="rId16"/>
    <p:sldId id="308" r:id="rId17"/>
    <p:sldId id="311" r:id="rId18"/>
    <p:sldId id="310" r:id="rId19"/>
    <p:sldId id="324" r:id="rId20"/>
    <p:sldId id="283" r:id="rId21"/>
    <p:sldId id="319" r:id="rId22"/>
    <p:sldId id="315" r:id="rId23"/>
    <p:sldId id="296" r:id="rId24"/>
    <p:sldId id="298" r:id="rId25"/>
    <p:sldId id="312" r:id="rId26"/>
    <p:sldId id="325" r:id="rId27"/>
    <p:sldId id="266" r:id="rId28"/>
    <p:sldId id="295" r:id="rId29"/>
    <p:sldId id="300" r:id="rId30"/>
    <p:sldId id="330" r:id="rId31"/>
    <p:sldId id="338" r:id="rId32"/>
    <p:sldId id="280"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105" d="100"/>
          <a:sy n="105" d="100"/>
        </p:scale>
        <p:origin x="126"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27C9B-D68C-4893-8422-F15D29C78597}"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C8A17-AB13-45E0-AF34-0E8CBF15CB53}" type="slidenum">
              <a:rPr lang="en-US" smtClean="0"/>
              <a:t>‹#›</a:t>
            </a:fld>
            <a:endParaRPr lang="en-US"/>
          </a:p>
        </p:txBody>
      </p:sp>
    </p:spTree>
    <p:extLst>
      <p:ext uri="{BB962C8B-B14F-4D97-AF65-F5344CB8AC3E}">
        <p14:creationId xmlns:p14="http://schemas.microsoft.com/office/powerpoint/2010/main" val="23018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522E-FC8F-4B20-AB71-CE07D1B1E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D59FC37C-5D32-4B58-8A02-B2515757F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7FA1AF0C-88C9-45DD-A347-3A347F188A19}"/>
              </a:ext>
            </a:extLst>
          </p:cNvPr>
          <p:cNvSpPr>
            <a:spLocks noGrp="1"/>
          </p:cNvSpPr>
          <p:nvPr>
            <p:ph type="dt" sz="half" idx="10"/>
          </p:nvPr>
        </p:nvSpPr>
        <p:spPr/>
        <p:txBody>
          <a:bodyPr/>
          <a:lstStyle/>
          <a:p>
            <a:fld id="{3C796703-A371-4FCB-A1E1-C9AFAD0D9B43}" type="datetime1">
              <a:rPr lang="nb-NO" smtClean="0"/>
              <a:t>29.11.2018</a:t>
            </a:fld>
            <a:endParaRPr lang="nb-NO"/>
          </a:p>
        </p:txBody>
      </p:sp>
      <p:sp>
        <p:nvSpPr>
          <p:cNvPr id="5" name="Footer Placeholder 4">
            <a:extLst>
              <a:ext uri="{FF2B5EF4-FFF2-40B4-BE49-F238E27FC236}">
                <a16:creationId xmlns:a16="http://schemas.microsoft.com/office/drawing/2014/main" id="{3BA8F1DB-F9F2-4512-B09A-8DE907AC82E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8EBF546-A64B-4FFE-885C-F89794AC69B9}"/>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71746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8FD5-BF65-4060-BC6F-EBC9499DA949}"/>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A4430118-C914-48C3-AB97-FB7563FE6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D450D7E-2F2C-4A80-B57F-19E97244A65C}"/>
              </a:ext>
            </a:extLst>
          </p:cNvPr>
          <p:cNvSpPr>
            <a:spLocks noGrp="1"/>
          </p:cNvSpPr>
          <p:nvPr>
            <p:ph type="dt" sz="half" idx="10"/>
          </p:nvPr>
        </p:nvSpPr>
        <p:spPr/>
        <p:txBody>
          <a:bodyPr/>
          <a:lstStyle/>
          <a:p>
            <a:fld id="{C8C56A6B-6150-4F58-9737-F6B7CCE42580}" type="datetime1">
              <a:rPr lang="nb-NO" smtClean="0"/>
              <a:t>29.11.2018</a:t>
            </a:fld>
            <a:endParaRPr lang="nb-NO"/>
          </a:p>
        </p:txBody>
      </p:sp>
      <p:sp>
        <p:nvSpPr>
          <p:cNvPr id="5" name="Footer Placeholder 4">
            <a:extLst>
              <a:ext uri="{FF2B5EF4-FFF2-40B4-BE49-F238E27FC236}">
                <a16:creationId xmlns:a16="http://schemas.microsoft.com/office/drawing/2014/main" id="{E1675B16-5568-402F-B245-85BD877B79F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F4A54D9-C9F3-41A3-B7C4-BAFE9786E485}"/>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40038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2E4CB-4B68-4F51-9163-9A8BDB73F7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7C2AA1F5-BBDE-4D96-9BA4-DA058E78E9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A7C3932-21EC-4587-B60F-4E1EC4D26CEE}"/>
              </a:ext>
            </a:extLst>
          </p:cNvPr>
          <p:cNvSpPr>
            <a:spLocks noGrp="1"/>
          </p:cNvSpPr>
          <p:nvPr>
            <p:ph type="dt" sz="half" idx="10"/>
          </p:nvPr>
        </p:nvSpPr>
        <p:spPr/>
        <p:txBody>
          <a:bodyPr/>
          <a:lstStyle/>
          <a:p>
            <a:fld id="{F71774A5-F08B-4A37-BCAE-D124FF8C993C}" type="datetime1">
              <a:rPr lang="nb-NO" smtClean="0"/>
              <a:t>29.11.2018</a:t>
            </a:fld>
            <a:endParaRPr lang="nb-NO"/>
          </a:p>
        </p:txBody>
      </p:sp>
      <p:sp>
        <p:nvSpPr>
          <p:cNvPr id="5" name="Footer Placeholder 4">
            <a:extLst>
              <a:ext uri="{FF2B5EF4-FFF2-40B4-BE49-F238E27FC236}">
                <a16:creationId xmlns:a16="http://schemas.microsoft.com/office/drawing/2014/main" id="{95D5C3FC-83C4-43FB-8045-0446EE7DEC8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91D5D46-32E2-4017-945A-7EF6B965433E}"/>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97436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8414-3540-483E-8951-719F01EEC884}"/>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AF26715-4509-4C23-B358-4B35CBBCE5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9BF7F65-55F4-4E2B-837D-E4894F4EDC32}"/>
              </a:ext>
            </a:extLst>
          </p:cNvPr>
          <p:cNvSpPr>
            <a:spLocks noGrp="1"/>
          </p:cNvSpPr>
          <p:nvPr>
            <p:ph type="dt" sz="half" idx="10"/>
          </p:nvPr>
        </p:nvSpPr>
        <p:spPr/>
        <p:txBody>
          <a:bodyPr/>
          <a:lstStyle/>
          <a:p>
            <a:fld id="{A6CF3990-7C10-4574-8BE7-3CC684DEDB36}" type="datetime1">
              <a:rPr lang="nb-NO" smtClean="0"/>
              <a:t>29.11.2018</a:t>
            </a:fld>
            <a:endParaRPr lang="nb-NO"/>
          </a:p>
        </p:txBody>
      </p:sp>
      <p:sp>
        <p:nvSpPr>
          <p:cNvPr id="5" name="Footer Placeholder 4">
            <a:extLst>
              <a:ext uri="{FF2B5EF4-FFF2-40B4-BE49-F238E27FC236}">
                <a16:creationId xmlns:a16="http://schemas.microsoft.com/office/drawing/2014/main" id="{7E4C65D3-9877-415F-81C7-2DD4B86A0FE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3305523-0173-4A94-9FD2-1E01D4C428CA}"/>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15000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81E7-2333-4E07-91AF-0BB1B6844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E5ABA0A7-F352-4732-8A36-367B60322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559267-5222-40EC-8D3F-0274E09D7884}"/>
              </a:ext>
            </a:extLst>
          </p:cNvPr>
          <p:cNvSpPr>
            <a:spLocks noGrp="1"/>
          </p:cNvSpPr>
          <p:nvPr>
            <p:ph type="dt" sz="half" idx="10"/>
          </p:nvPr>
        </p:nvSpPr>
        <p:spPr/>
        <p:txBody>
          <a:bodyPr/>
          <a:lstStyle/>
          <a:p>
            <a:fld id="{E1F9187E-8665-4F8E-A772-5E3E34673D70}" type="datetime1">
              <a:rPr lang="nb-NO" smtClean="0"/>
              <a:t>29.11.2018</a:t>
            </a:fld>
            <a:endParaRPr lang="nb-NO"/>
          </a:p>
        </p:txBody>
      </p:sp>
      <p:sp>
        <p:nvSpPr>
          <p:cNvPr id="5" name="Footer Placeholder 4">
            <a:extLst>
              <a:ext uri="{FF2B5EF4-FFF2-40B4-BE49-F238E27FC236}">
                <a16:creationId xmlns:a16="http://schemas.microsoft.com/office/drawing/2014/main" id="{C23E9527-92DB-4B8C-8206-8508EF7613D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30B8A68-DD51-46CD-B9F1-49FA4AA87B16}"/>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349194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BE17-8998-4283-9CE9-A3210D282BDB}"/>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1DC3EB5D-FDA3-4577-8076-63D5C54352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3FED746C-2842-4376-81FF-96096EE625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D389962A-A246-4EC3-8D16-904F4CD4925D}"/>
              </a:ext>
            </a:extLst>
          </p:cNvPr>
          <p:cNvSpPr>
            <a:spLocks noGrp="1"/>
          </p:cNvSpPr>
          <p:nvPr>
            <p:ph type="dt" sz="half" idx="10"/>
          </p:nvPr>
        </p:nvSpPr>
        <p:spPr/>
        <p:txBody>
          <a:bodyPr/>
          <a:lstStyle/>
          <a:p>
            <a:fld id="{5DF1BFDD-90F5-45CD-9452-EF606431FD7F}" type="datetime1">
              <a:rPr lang="nb-NO" smtClean="0"/>
              <a:t>29.11.2018</a:t>
            </a:fld>
            <a:endParaRPr lang="nb-NO"/>
          </a:p>
        </p:txBody>
      </p:sp>
      <p:sp>
        <p:nvSpPr>
          <p:cNvPr id="6" name="Footer Placeholder 5">
            <a:extLst>
              <a:ext uri="{FF2B5EF4-FFF2-40B4-BE49-F238E27FC236}">
                <a16:creationId xmlns:a16="http://schemas.microsoft.com/office/drawing/2014/main" id="{E03EFE78-4DE9-464F-8BF7-710EA187386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3A10B1-1E5F-463E-AADB-C68F5D5D2F89}"/>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170146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2ACC-E018-4263-AF8F-A5C82585D136}"/>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11E38072-16F9-41EC-A984-31DCDABA5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DC7DA2-CAE2-487A-87CB-47CE97C709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1AB16649-6603-45F7-A72A-F6F404740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0ABDE0-D1D9-4229-AB93-EF11D3888F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A257D0B6-7FC5-4DBD-A368-5182DF460711}"/>
              </a:ext>
            </a:extLst>
          </p:cNvPr>
          <p:cNvSpPr>
            <a:spLocks noGrp="1"/>
          </p:cNvSpPr>
          <p:nvPr>
            <p:ph type="dt" sz="half" idx="10"/>
          </p:nvPr>
        </p:nvSpPr>
        <p:spPr/>
        <p:txBody>
          <a:bodyPr/>
          <a:lstStyle/>
          <a:p>
            <a:fld id="{E6229B30-FA0E-4A21-B08F-F2CBF8876E37}" type="datetime1">
              <a:rPr lang="nb-NO" smtClean="0"/>
              <a:t>29.11.2018</a:t>
            </a:fld>
            <a:endParaRPr lang="nb-NO"/>
          </a:p>
        </p:txBody>
      </p:sp>
      <p:sp>
        <p:nvSpPr>
          <p:cNvPr id="8" name="Footer Placeholder 7">
            <a:extLst>
              <a:ext uri="{FF2B5EF4-FFF2-40B4-BE49-F238E27FC236}">
                <a16:creationId xmlns:a16="http://schemas.microsoft.com/office/drawing/2014/main" id="{94296387-3057-48C5-BF31-EC9DBE8C333D}"/>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F8750247-9C1F-4ED5-AA5C-5BA05EB11A37}"/>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97859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19B1-3325-4AEE-8DB1-2E86A7A4C6FD}"/>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2B1DF73E-E866-40DC-B84E-EE2B46284D20}"/>
              </a:ext>
            </a:extLst>
          </p:cNvPr>
          <p:cNvSpPr>
            <a:spLocks noGrp="1"/>
          </p:cNvSpPr>
          <p:nvPr>
            <p:ph type="dt" sz="half" idx="10"/>
          </p:nvPr>
        </p:nvSpPr>
        <p:spPr/>
        <p:txBody>
          <a:bodyPr/>
          <a:lstStyle/>
          <a:p>
            <a:fld id="{05B5807F-9AC1-4A90-8F1A-89AB4C67C15D}" type="datetime1">
              <a:rPr lang="nb-NO" smtClean="0"/>
              <a:t>29.11.2018</a:t>
            </a:fld>
            <a:endParaRPr lang="nb-NO"/>
          </a:p>
        </p:txBody>
      </p:sp>
      <p:sp>
        <p:nvSpPr>
          <p:cNvPr id="4" name="Footer Placeholder 3">
            <a:extLst>
              <a:ext uri="{FF2B5EF4-FFF2-40B4-BE49-F238E27FC236}">
                <a16:creationId xmlns:a16="http://schemas.microsoft.com/office/drawing/2014/main" id="{A6850864-9005-48B6-9F05-778E33825D7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54AFD6F-AE2C-4CFD-87C1-4F2C568DB6FD}"/>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182193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AC4AE8-6C47-47FD-9500-7790E735F90C}"/>
              </a:ext>
            </a:extLst>
          </p:cNvPr>
          <p:cNvSpPr>
            <a:spLocks noGrp="1"/>
          </p:cNvSpPr>
          <p:nvPr>
            <p:ph type="dt" sz="half" idx="10"/>
          </p:nvPr>
        </p:nvSpPr>
        <p:spPr/>
        <p:txBody>
          <a:bodyPr/>
          <a:lstStyle/>
          <a:p>
            <a:fld id="{1E67DF6F-94ED-4DD9-9E08-9DFA1EDA7DA2}" type="datetime1">
              <a:rPr lang="nb-NO" smtClean="0"/>
              <a:t>29.11.2018</a:t>
            </a:fld>
            <a:endParaRPr lang="nb-NO"/>
          </a:p>
        </p:txBody>
      </p:sp>
      <p:sp>
        <p:nvSpPr>
          <p:cNvPr id="3" name="Footer Placeholder 2">
            <a:extLst>
              <a:ext uri="{FF2B5EF4-FFF2-40B4-BE49-F238E27FC236}">
                <a16:creationId xmlns:a16="http://schemas.microsoft.com/office/drawing/2014/main" id="{5B0A00C3-5E6B-473B-A9B3-B6D275AEE38A}"/>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71E03B88-2D91-4B33-AE6D-6A4965E4F978}"/>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23136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2B91-8B5E-4C9C-B3DD-9042B0C7D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C2ABB891-63C8-410C-86DB-6BEB6A2B5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8AE3746-85DF-450E-9822-5FE9C200C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3DE9B8-C659-4E88-B45B-F1C8432B926E}"/>
              </a:ext>
            </a:extLst>
          </p:cNvPr>
          <p:cNvSpPr>
            <a:spLocks noGrp="1"/>
          </p:cNvSpPr>
          <p:nvPr>
            <p:ph type="dt" sz="half" idx="10"/>
          </p:nvPr>
        </p:nvSpPr>
        <p:spPr/>
        <p:txBody>
          <a:bodyPr/>
          <a:lstStyle/>
          <a:p>
            <a:fld id="{6589C4BA-A24E-43ED-BC4F-81BE2490FB3B}" type="datetime1">
              <a:rPr lang="nb-NO" smtClean="0"/>
              <a:t>29.11.2018</a:t>
            </a:fld>
            <a:endParaRPr lang="nb-NO"/>
          </a:p>
        </p:txBody>
      </p:sp>
      <p:sp>
        <p:nvSpPr>
          <p:cNvPr id="6" name="Footer Placeholder 5">
            <a:extLst>
              <a:ext uri="{FF2B5EF4-FFF2-40B4-BE49-F238E27FC236}">
                <a16:creationId xmlns:a16="http://schemas.microsoft.com/office/drawing/2014/main" id="{1DB442AA-8D29-49EA-A2BF-152F203D6B6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2522ACC-28BC-49AD-A866-09BC6600376F}"/>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18500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692-C2E5-4700-B642-83B12F883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26FB4F78-B433-4E89-8AD9-D8AF5AF05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297843EA-4A05-4580-9422-A9723DD9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9CD414-4F37-4745-A945-B0BD2963140C}"/>
              </a:ext>
            </a:extLst>
          </p:cNvPr>
          <p:cNvSpPr>
            <a:spLocks noGrp="1"/>
          </p:cNvSpPr>
          <p:nvPr>
            <p:ph type="dt" sz="half" idx="10"/>
          </p:nvPr>
        </p:nvSpPr>
        <p:spPr/>
        <p:txBody>
          <a:bodyPr/>
          <a:lstStyle/>
          <a:p>
            <a:fld id="{A48A92D2-268F-4552-967D-C8822D3BB417}" type="datetime1">
              <a:rPr lang="nb-NO" smtClean="0"/>
              <a:t>29.11.2018</a:t>
            </a:fld>
            <a:endParaRPr lang="nb-NO"/>
          </a:p>
        </p:txBody>
      </p:sp>
      <p:sp>
        <p:nvSpPr>
          <p:cNvPr id="6" name="Footer Placeholder 5">
            <a:extLst>
              <a:ext uri="{FF2B5EF4-FFF2-40B4-BE49-F238E27FC236}">
                <a16:creationId xmlns:a16="http://schemas.microsoft.com/office/drawing/2014/main" id="{631CB298-4601-470A-8FDF-BE9914DC7CD2}"/>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B9F8924-A3C5-487E-922D-356D9A88E031}"/>
              </a:ext>
            </a:extLst>
          </p:cNvPr>
          <p:cNvSpPr>
            <a:spLocks noGrp="1"/>
          </p:cNvSpPr>
          <p:nvPr>
            <p:ph type="sldNum" sz="quarter" idx="12"/>
          </p:nvPr>
        </p:nvSpPr>
        <p:spPr/>
        <p:txBody>
          <a:bodyPr/>
          <a:lstStyle/>
          <a:p>
            <a:fld id="{6511F938-C9A8-4D64-BD06-4B87814825B7}" type="slidenum">
              <a:rPr lang="nb-NO" smtClean="0"/>
              <a:t>‹#›</a:t>
            </a:fld>
            <a:endParaRPr lang="nb-NO"/>
          </a:p>
        </p:txBody>
      </p:sp>
    </p:spTree>
    <p:extLst>
      <p:ext uri="{BB962C8B-B14F-4D97-AF65-F5344CB8AC3E}">
        <p14:creationId xmlns:p14="http://schemas.microsoft.com/office/powerpoint/2010/main" val="420584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09BEEF-8A95-4C2A-8414-440316413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E3656373-E0EC-4DD3-B69D-5CAB691B1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6C6A8A5-1247-4FD3-B3B6-1DDBF1F7E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F300C-7D1E-4F7B-80D8-A906B9D9B3E2}" type="datetime1">
              <a:rPr lang="nb-NO" smtClean="0"/>
              <a:t>29.11.2018</a:t>
            </a:fld>
            <a:endParaRPr lang="nb-NO"/>
          </a:p>
        </p:txBody>
      </p:sp>
      <p:sp>
        <p:nvSpPr>
          <p:cNvPr id="5" name="Footer Placeholder 4">
            <a:extLst>
              <a:ext uri="{FF2B5EF4-FFF2-40B4-BE49-F238E27FC236}">
                <a16:creationId xmlns:a16="http://schemas.microsoft.com/office/drawing/2014/main" id="{B6D9C31E-5CA1-40AA-A9CF-3FD71E1E4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3F7B46F3-70CD-4F4F-94EC-F983FB4BC3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1F938-C9A8-4D64-BD06-4B87814825B7}" type="slidenum">
              <a:rPr lang="nb-NO" smtClean="0"/>
              <a:t>‹#›</a:t>
            </a:fld>
            <a:endParaRPr lang="nb-NO"/>
          </a:p>
        </p:txBody>
      </p:sp>
    </p:spTree>
    <p:extLst>
      <p:ext uri="{BB962C8B-B14F-4D97-AF65-F5344CB8AC3E}">
        <p14:creationId xmlns:p14="http://schemas.microsoft.com/office/powerpoint/2010/main" val="38997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7"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bi.ac.uk/about" TargetMode="External"/><Relationship Id="rId2" Type="http://schemas.openxmlformats.org/officeDocument/2006/relationships/image" Target="../media/image17.tmp"/><Relationship Id="rId1" Type="http://schemas.openxmlformats.org/officeDocument/2006/relationships/slideLayout" Target="../slideLayouts/slideLayout2.xml"/><Relationship Id="rId5" Type="http://schemas.openxmlformats.org/officeDocument/2006/relationships/hyperlink" Target="https://www.ebi.ac.uk/about/funding" TargetMode="External"/><Relationship Id="rId4" Type="http://schemas.openxmlformats.org/officeDocument/2006/relationships/hyperlink" Target="http://www.embl-hamburg.de/aboutus/administration/legal-services/data-protec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hyperlink" Target="https://gdc.cancer.gov/access-data/data-access-processes-and-tool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research/openscience/index.cfm?pg=openaccess" TargetMode="External"/><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mp"/><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9.tmp"/></Relationships>
</file>

<file path=ppt/slides/_rels/slide20.xml.rels><?xml version="1.0" encoding="UTF-8" standalone="yes"?>
<Relationships xmlns="http://schemas.openxmlformats.org/package/2006/relationships"><Relationship Id="rId2" Type="http://schemas.openxmlformats.org/officeDocument/2006/relationships/hyperlink" Target="https://gdpr-info.eu/art-89-gdp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dpr-info.eu/art-4-gdp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dpr-info.eu/art-4-gdpr/"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gdpr-info.eu/recitals/no-2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science/article/pii/S0267364918300153" TargetMode="External"/><Relationship Id="rId2" Type="http://schemas.openxmlformats.org/officeDocument/2006/relationships/image" Target="../media/image26.tmp"/><Relationship Id="rId1" Type="http://schemas.openxmlformats.org/officeDocument/2006/relationships/slideLayout" Target="../slideLayouts/slideLayout2.xml"/><Relationship Id="rId4" Type="http://schemas.openxmlformats.org/officeDocument/2006/relationships/hyperlink" Target="https://www.sciencedirect.com/science/article/pii/S0267364918300153#fn01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ulawanalysis.blogspot.com/2017/01/ip-addresses-as-personal-data-cjeus.html" TargetMode="External"/><Relationship Id="rId2" Type="http://schemas.openxmlformats.org/officeDocument/2006/relationships/hyperlink" Target="https://www.twobirds.com/en/news/articles/2016/global/cjeu-decision-on-dynamic-ip-addresses-touches-fundamental-dp-law-ques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hyperlink" Target="https://www.datatilsynet.no/en/regulations-and-tools/guidelines/anonymisation/"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gdpr-info.eu/art-39-gdp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hyperlink" Target="https://www.datatilsynet.no/en/regulations-and-tools/guidelines/anonymisatio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dpr-info.eu/art-63-gdpr/" TargetMode="External"/><Relationship Id="rId2" Type="http://schemas.openxmlformats.org/officeDocument/2006/relationships/hyperlink" Target="https://gdpr-info.eu/recitals/no-135/" TargetMode="External"/><Relationship Id="rId1" Type="http://schemas.openxmlformats.org/officeDocument/2006/relationships/slideLayout" Target="../slideLayouts/slideLayout2.xml"/><Relationship Id="rId4" Type="http://schemas.openxmlformats.org/officeDocument/2006/relationships/hyperlink" Target="https://gdpr-info.eu/art-35-gdp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io.no/for-ansatte/arbeidsstotte/personvern/meir-om-personvern/databehandleravta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104AB3F6-E3CE-44B2-B813-3090B3795CF2}"/>
              </a:ext>
            </a:extLst>
          </p:cNvPr>
          <p:cNvSpPr>
            <a:spLocks noGrp="1"/>
          </p:cNvSpPr>
          <p:nvPr>
            <p:ph type="sldNum" sz="quarter" idx="12"/>
          </p:nvPr>
        </p:nvSpPr>
        <p:spPr>
          <a:xfrm>
            <a:off x="9311640" y="77623"/>
            <a:ext cx="2743200" cy="365125"/>
          </a:xfrm>
        </p:spPr>
        <p:txBody>
          <a:bodyPr/>
          <a:lstStyle/>
          <a:p>
            <a:r>
              <a:rPr lang="nb-NO" dirty="0"/>
              <a:t>Lund-Johansen </a:t>
            </a:r>
            <a:fld id="{6511F938-C9A8-4D64-BD06-4B87814825B7}" type="slidenum">
              <a:rPr lang="nb-NO" smtClean="0"/>
              <a:t>1</a:t>
            </a:fld>
            <a:endParaRPr lang="nb-NO" dirty="0"/>
          </a:p>
        </p:txBody>
      </p:sp>
      <p:sp>
        <p:nvSpPr>
          <p:cNvPr id="10" name="TextBox 9">
            <a:extLst>
              <a:ext uri="{FF2B5EF4-FFF2-40B4-BE49-F238E27FC236}">
                <a16:creationId xmlns:a16="http://schemas.microsoft.com/office/drawing/2014/main" id="{BC3F86D0-7119-4B99-8DF5-AB4EF15F5322}"/>
              </a:ext>
            </a:extLst>
          </p:cNvPr>
          <p:cNvSpPr txBox="1"/>
          <p:nvPr/>
        </p:nvSpPr>
        <p:spPr>
          <a:xfrm>
            <a:off x="607665" y="128480"/>
            <a:ext cx="10145623" cy="954107"/>
          </a:xfrm>
          <a:prstGeom prst="rect">
            <a:avLst/>
          </a:prstGeom>
          <a:noFill/>
        </p:spPr>
        <p:txBody>
          <a:bodyPr wrap="square" rtlCol="0">
            <a:spAutoFit/>
          </a:bodyPr>
          <a:lstStyle/>
          <a:p>
            <a:pPr algn="ctr"/>
            <a:r>
              <a:rPr lang="nb-NO" sz="2800" dirty="0" err="1"/>
              <a:t>Many</a:t>
            </a:r>
            <a:r>
              <a:rPr lang="nb-NO" sz="2800" dirty="0"/>
              <a:t> </a:t>
            </a:r>
            <a:r>
              <a:rPr lang="nb-NO" sz="2800" dirty="0" err="1"/>
              <a:t>universities</a:t>
            </a:r>
            <a:r>
              <a:rPr lang="nb-NO" sz="2800" dirty="0"/>
              <a:t> and hospitals </a:t>
            </a:r>
            <a:r>
              <a:rPr lang="nb-NO" sz="2800" dirty="0" err="1"/>
              <a:t>are</a:t>
            </a:r>
            <a:r>
              <a:rPr lang="nb-NO" sz="2800" dirty="0"/>
              <a:t> </a:t>
            </a:r>
            <a:r>
              <a:rPr lang="nb-NO" sz="2800" dirty="0" err="1"/>
              <a:t>now</a:t>
            </a:r>
            <a:r>
              <a:rPr lang="nb-NO" sz="2800" dirty="0"/>
              <a:t> </a:t>
            </a:r>
            <a:r>
              <a:rPr lang="nb-NO" sz="2800" dirty="0" err="1"/>
              <a:t>enforcing</a:t>
            </a:r>
            <a:r>
              <a:rPr lang="nb-NO" sz="2800" dirty="0"/>
              <a:t> </a:t>
            </a:r>
            <a:r>
              <a:rPr lang="nb-NO" sz="2800" dirty="0" err="1"/>
              <a:t>policies</a:t>
            </a:r>
            <a:r>
              <a:rPr lang="nb-NO" sz="2800" dirty="0"/>
              <a:t> </a:t>
            </a:r>
            <a:r>
              <a:rPr lang="nb-NO" sz="2800" dirty="0" err="1"/>
              <a:t>on</a:t>
            </a:r>
            <a:r>
              <a:rPr lang="nb-NO" sz="2800" dirty="0"/>
              <a:t> personal data </a:t>
            </a:r>
            <a:r>
              <a:rPr lang="nb-NO" sz="2800" dirty="0" err="1"/>
              <a:t>protection</a:t>
            </a:r>
            <a:r>
              <a:rPr lang="nb-NO" sz="2800" dirty="0"/>
              <a:t> </a:t>
            </a:r>
            <a:r>
              <a:rPr lang="nb-NO" sz="2800" dirty="0" err="1"/>
              <a:t>that</a:t>
            </a:r>
            <a:r>
              <a:rPr lang="nb-NO" sz="2800" dirty="0"/>
              <a:t> in </a:t>
            </a:r>
            <a:r>
              <a:rPr lang="nb-NO" sz="2800" dirty="0" err="1"/>
              <a:t>reality</a:t>
            </a:r>
            <a:r>
              <a:rPr lang="nb-NO" sz="2800" dirty="0"/>
              <a:t> </a:t>
            </a:r>
            <a:r>
              <a:rPr lang="nb-NO" sz="2800" dirty="0" err="1"/>
              <a:t>prohibit</a:t>
            </a:r>
            <a:r>
              <a:rPr lang="nb-NO" sz="2800" dirty="0"/>
              <a:t> </a:t>
            </a:r>
            <a:r>
              <a:rPr lang="nb-NO" sz="2800" dirty="0" err="1"/>
              <a:t>publication</a:t>
            </a:r>
            <a:endParaRPr lang="nb-NO" sz="2800" dirty="0"/>
          </a:p>
        </p:txBody>
      </p:sp>
      <p:pic>
        <p:nvPicPr>
          <p:cNvPr id="7" name="Picture 6">
            <a:extLst>
              <a:ext uri="{FF2B5EF4-FFF2-40B4-BE49-F238E27FC236}">
                <a16:creationId xmlns:a16="http://schemas.microsoft.com/office/drawing/2014/main" id="{9CCF6477-5910-47B0-914D-BD02A38D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09" y="4942229"/>
            <a:ext cx="2939468" cy="845890"/>
          </a:xfrm>
          <a:prstGeom prst="rect">
            <a:avLst/>
          </a:prstGeom>
        </p:spPr>
      </p:pic>
      <p:pic>
        <p:nvPicPr>
          <p:cNvPr id="14" name="Picture 13">
            <a:extLst>
              <a:ext uri="{FF2B5EF4-FFF2-40B4-BE49-F238E27FC236}">
                <a16:creationId xmlns:a16="http://schemas.microsoft.com/office/drawing/2014/main" id="{74315990-A822-430D-AE98-8B7C1B16F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50" y="3483139"/>
            <a:ext cx="4443221" cy="659159"/>
          </a:xfrm>
          <a:prstGeom prst="rect">
            <a:avLst/>
          </a:prstGeom>
        </p:spPr>
      </p:pic>
      <p:pic>
        <p:nvPicPr>
          <p:cNvPr id="1026" name="Picture 2" descr="Bilderesultat for stop sign">
            <a:extLst>
              <a:ext uri="{FF2B5EF4-FFF2-40B4-BE49-F238E27FC236}">
                <a16:creationId xmlns:a16="http://schemas.microsoft.com/office/drawing/2014/main" id="{46735D9F-9CE8-4B73-B9EC-0C79E1B98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077" y="2712958"/>
            <a:ext cx="2173953" cy="2345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B7299E4-21E3-4956-B4C9-2E23067FC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83" y="2247751"/>
            <a:ext cx="3516945" cy="846240"/>
          </a:xfrm>
          <a:prstGeom prst="rect">
            <a:avLst/>
          </a:prstGeom>
        </p:spPr>
      </p:pic>
      <p:pic>
        <p:nvPicPr>
          <p:cNvPr id="17" name="Picture 16">
            <a:extLst>
              <a:ext uri="{FF2B5EF4-FFF2-40B4-BE49-F238E27FC236}">
                <a16:creationId xmlns:a16="http://schemas.microsoft.com/office/drawing/2014/main" id="{DFAB93BC-EAB8-4ACF-8D33-28F756D22D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0302" y="2331925"/>
            <a:ext cx="2156647" cy="762066"/>
          </a:xfrm>
          <a:prstGeom prst="rect">
            <a:avLst/>
          </a:prstGeom>
        </p:spPr>
      </p:pic>
      <p:pic>
        <p:nvPicPr>
          <p:cNvPr id="19" name="Picture 18">
            <a:extLst>
              <a:ext uri="{FF2B5EF4-FFF2-40B4-BE49-F238E27FC236}">
                <a16:creationId xmlns:a16="http://schemas.microsoft.com/office/drawing/2014/main" id="{671D61C6-205C-4440-BECE-267B17BBB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3578" y="3541643"/>
            <a:ext cx="3170195" cy="952583"/>
          </a:xfrm>
          <a:prstGeom prst="rect">
            <a:avLst/>
          </a:prstGeom>
        </p:spPr>
      </p:pic>
    </p:spTree>
    <p:extLst>
      <p:ext uri="{BB962C8B-B14F-4D97-AF65-F5344CB8AC3E}">
        <p14:creationId xmlns:p14="http://schemas.microsoft.com/office/powerpoint/2010/main" val="422458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ECDAD7-02CA-4C99-A5CF-D502750BC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466" y="1384976"/>
            <a:ext cx="7955067" cy="3247771"/>
          </a:xfrm>
          <a:prstGeom prst="rect">
            <a:avLst/>
          </a:prstGeom>
        </p:spPr>
      </p:pic>
      <p:sp>
        <p:nvSpPr>
          <p:cNvPr id="7" name="Rectangle 6">
            <a:extLst>
              <a:ext uri="{FF2B5EF4-FFF2-40B4-BE49-F238E27FC236}">
                <a16:creationId xmlns:a16="http://schemas.microsoft.com/office/drawing/2014/main" id="{C60ABB4F-A3E0-47C5-8914-34B7356B16F6}"/>
              </a:ext>
            </a:extLst>
          </p:cNvPr>
          <p:cNvSpPr/>
          <p:nvPr/>
        </p:nvSpPr>
        <p:spPr>
          <a:xfrm>
            <a:off x="2118466" y="4688194"/>
            <a:ext cx="8288688" cy="1569660"/>
          </a:xfrm>
          <a:prstGeom prst="rect">
            <a:avLst/>
          </a:prstGeom>
        </p:spPr>
        <p:txBody>
          <a:bodyPr wrap="square">
            <a:spAutoFit/>
          </a:bodyPr>
          <a:lstStyle/>
          <a:p>
            <a:r>
              <a:rPr lang="en-GB" sz="2400" dirty="0"/>
              <a:t>"He faked everything: names, diagnosis, gender, weight, age, drug use," Stein </a:t>
            </a:r>
            <a:r>
              <a:rPr lang="en-GB" sz="2400" dirty="0" err="1"/>
              <a:t>Vaaler</a:t>
            </a:r>
            <a:r>
              <a:rPr lang="en-GB" sz="2400" dirty="0"/>
              <a:t>, director of strategy at Oslo's Radium hospital, said. "There is no real data whatsoever, just figures he made up himself. Every patient in this paper is a fake.</a:t>
            </a:r>
            <a:endParaRPr lang="nb-NO" sz="2400" dirty="0"/>
          </a:p>
        </p:txBody>
      </p:sp>
      <p:sp>
        <p:nvSpPr>
          <p:cNvPr id="8" name="TextBox 7">
            <a:extLst>
              <a:ext uri="{FF2B5EF4-FFF2-40B4-BE49-F238E27FC236}">
                <a16:creationId xmlns:a16="http://schemas.microsoft.com/office/drawing/2014/main" id="{2CFB950A-1A95-424D-AA45-676C1D814B81}"/>
              </a:ext>
            </a:extLst>
          </p:cNvPr>
          <p:cNvSpPr txBox="1"/>
          <p:nvPr/>
        </p:nvSpPr>
        <p:spPr>
          <a:xfrm>
            <a:off x="2022114" y="338536"/>
            <a:ext cx="8385040" cy="523220"/>
          </a:xfrm>
          <a:prstGeom prst="rect">
            <a:avLst/>
          </a:prstGeom>
          <a:noFill/>
        </p:spPr>
        <p:txBody>
          <a:bodyPr wrap="square" rtlCol="0">
            <a:spAutoFit/>
          </a:bodyPr>
          <a:lstStyle/>
          <a:p>
            <a:pPr algn="ctr"/>
            <a:r>
              <a:rPr lang="nb-NO" sz="2800" dirty="0"/>
              <a:t>A </a:t>
            </a:r>
            <a:r>
              <a:rPr lang="nb-NO" sz="2800" dirty="0" err="1"/>
              <a:t>good</a:t>
            </a:r>
            <a:r>
              <a:rPr lang="nb-NO" sz="2800" dirty="0"/>
              <a:t> </a:t>
            </a:r>
            <a:r>
              <a:rPr lang="nb-NO" sz="2800" dirty="0" err="1"/>
              <a:t>reason</a:t>
            </a:r>
            <a:r>
              <a:rPr lang="nb-NO" sz="2800" dirty="0"/>
              <a:t> for not </a:t>
            </a:r>
            <a:r>
              <a:rPr lang="nb-NO" sz="2800" dirty="0" err="1"/>
              <a:t>deleting</a:t>
            </a:r>
            <a:r>
              <a:rPr lang="nb-NO" sz="2800" dirty="0"/>
              <a:t> </a:t>
            </a:r>
            <a:r>
              <a:rPr lang="nb-NO" sz="2800" dirty="0" err="1"/>
              <a:t>tracks</a:t>
            </a:r>
            <a:r>
              <a:rPr lang="nb-NO" sz="2800" dirty="0"/>
              <a:t> to original data</a:t>
            </a:r>
          </a:p>
        </p:txBody>
      </p:sp>
    </p:spTree>
    <p:extLst>
      <p:ext uri="{BB962C8B-B14F-4D97-AF65-F5344CB8AC3E}">
        <p14:creationId xmlns:p14="http://schemas.microsoft.com/office/powerpoint/2010/main" val="152634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5B19-FAFA-4381-8AEB-78BFBBA08EB5}"/>
              </a:ext>
            </a:extLst>
          </p:cNvPr>
          <p:cNvSpPr>
            <a:spLocks noGrp="1"/>
          </p:cNvSpPr>
          <p:nvPr>
            <p:ph type="title"/>
          </p:nvPr>
        </p:nvSpPr>
        <p:spPr>
          <a:xfrm>
            <a:off x="2797630" y="2264802"/>
            <a:ext cx="5531864" cy="1325563"/>
          </a:xfrm>
        </p:spPr>
        <p:txBody>
          <a:bodyPr>
            <a:normAutofit fontScale="90000"/>
          </a:bodyPr>
          <a:lstStyle/>
          <a:p>
            <a:pPr algn="ctr"/>
            <a:r>
              <a:rPr lang="en-US" dirty="0"/>
              <a:t>Did the EU intend to end research as we know it?</a:t>
            </a:r>
          </a:p>
        </p:txBody>
      </p:sp>
      <p:sp>
        <p:nvSpPr>
          <p:cNvPr id="4" name="Slide Number Placeholder 3">
            <a:extLst>
              <a:ext uri="{FF2B5EF4-FFF2-40B4-BE49-F238E27FC236}">
                <a16:creationId xmlns:a16="http://schemas.microsoft.com/office/drawing/2014/main" id="{5314EBE9-34E4-4CE4-A4D5-419978DDFF4D}"/>
              </a:ext>
            </a:extLst>
          </p:cNvPr>
          <p:cNvSpPr>
            <a:spLocks noGrp="1"/>
          </p:cNvSpPr>
          <p:nvPr>
            <p:ph type="sldNum" sz="quarter" idx="12"/>
          </p:nvPr>
        </p:nvSpPr>
        <p:spPr/>
        <p:txBody>
          <a:bodyPr/>
          <a:lstStyle/>
          <a:p>
            <a:fld id="{6511F938-C9A8-4D64-BD06-4B87814825B7}" type="slidenum">
              <a:rPr lang="nb-NO" smtClean="0"/>
              <a:t>11</a:t>
            </a:fld>
            <a:endParaRPr lang="nb-NO"/>
          </a:p>
        </p:txBody>
      </p:sp>
    </p:spTree>
    <p:extLst>
      <p:ext uri="{BB962C8B-B14F-4D97-AF65-F5344CB8AC3E}">
        <p14:creationId xmlns:p14="http://schemas.microsoft.com/office/powerpoint/2010/main" val="300719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44FD-A00C-49B7-B4C8-79985524C2A2}"/>
              </a:ext>
            </a:extLst>
          </p:cNvPr>
          <p:cNvSpPr>
            <a:spLocks noGrp="1"/>
          </p:cNvSpPr>
          <p:nvPr>
            <p:ph type="title"/>
          </p:nvPr>
        </p:nvSpPr>
        <p:spPr>
          <a:xfrm>
            <a:off x="1671240" y="399191"/>
            <a:ext cx="9103963" cy="1325563"/>
          </a:xfrm>
        </p:spPr>
        <p:txBody>
          <a:bodyPr>
            <a:normAutofit/>
          </a:bodyPr>
          <a:lstStyle/>
          <a:p>
            <a:pPr algn="ctr"/>
            <a:r>
              <a:rPr lang="nb-NO" sz="3200" b="1" dirty="0"/>
              <a:t>The EU </a:t>
            </a:r>
            <a:r>
              <a:rPr lang="nb-NO" sz="3200" b="1" dirty="0" err="1"/>
              <a:t>funds</a:t>
            </a:r>
            <a:r>
              <a:rPr lang="nb-NO" sz="3200" b="1" dirty="0"/>
              <a:t> </a:t>
            </a:r>
            <a:r>
              <a:rPr lang="nb-NO" sz="3200" b="1" dirty="0" err="1"/>
              <a:t>one</a:t>
            </a:r>
            <a:r>
              <a:rPr lang="nb-NO" sz="3200" b="1" dirty="0"/>
              <a:t> </a:t>
            </a:r>
            <a:r>
              <a:rPr lang="nb-NO" sz="3200" b="1" dirty="0" err="1"/>
              <a:t>of</a:t>
            </a:r>
            <a:r>
              <a:rPr lang="nb-NO" sz="3200" b="1" dirty="0"/>
              <a:t> </a:t>
            </a:r>
            <a:r>
              <a:rPr lang="nb-NO" sz="3200" b="1" dirty="0" err="1"/>
              <a:t>the</a:t>
            </a:r>
            <a:r>
              <a:rPr lang="nb-NO" sz="3200" b="1" dirty="0"/>
              <a:t> </a:t>
            </a:r>
            <a:r>
              <a:rPr lang="nb-NO" sz="3200" b="1" dirty="0" err="1"/>
              <a:t>world’s</a:t>
            </a:r>
            <a:r>
              <a:rPr lang="nb-NO" sz="3200" b="1" dirty="0"/>
              <a:t> </a:t>
            </a:r>
            <a:r>
              <a:rPr lang="nb-NO" sz="3200" b="1" dirty="0" err="1"/>
              <a:t>largest</a:t>
            </a:r>
            <a:r>
              <a:rPr lang="nb-NO" sz="3200" b="1" dirty="0"/>
              <a:t> databases </a:t>
            </a:r>
            <a:r>
              <a:rPr lang="nb-NO" sz="3200" b="1" dirty="0" err="1"/>
              <a:t>with</a:t>
            </a:r>
            <a:r>
              <a:rPr lang="nb-NO" sz="3200" b="1" dirty="0"/>
              <a:t> </a:t>
            </a:r>
            <a:r>
              <a:rPr lang="nb-NO" sz="3200" b="1" dirty="0" err="1"/>
              <a:t>content</a:t>
            </a:r>
            <a:r>
              <a:rPr lang="nb-NO" sz="3200" b="1" dirty="0"/>
              <a:t> </a:t>
            </a:r>
            <a:r>
              <a:rPr lang="nb-NO" sz="3200" b="1" dirty="0" err="1"/>
              <a:t>of</a:t>
            </a:r>
            <a:r>
              <a:rPr lang="nb-NO" sz="3200" b="1" dirty="0"/>
              <a:t> </a:t>
            </a:r>
            <a:r>
              <a:rPr lang="nb-NO" sz="3200" b="1" dirty="0" err="1"/>
              <a:t>pseudonymised</a:t>
            </a:r>
            <a:r>
              <a:rPr lang="nb-NO" sz="3200" b="1" dirty="0"/>
              <a:t> data</a:t>
            </a:r>
          </a:p>
        </p:txBody>
      </p:sp>
      <p:pic>
        <p:nvPicPr>
          <p:cNvPr id="5" name="Picture 4">
            <a:extLst>
              <a:ext uri="{FF2B5EF4-FFF2-40B4-BE49-F238E27FC236}">
                <a16:creationId xmlns:a16="http://schemas.microsoft.com/office/drawing/2014/main" id="{F9E54D52-3A41-43C9-A842-63C54561A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543" y="1850320"/>
            <a:ext cx="3697356" cy="1280973"/>
          </a:xfrm>
          <a:prstGeom prst="rect">
            <a:avLst/>
          </a:prstGeom>
        </p:spPr>
      </p:pic>
      <p:sp>
        <p:nvSpPr>
          <p:cNvPr id="6" name="Content Placeholder 2">
            <a:extLst>
              <a:ext uri="{FF2B5EF4-FFF2-40B4-BE49-F238E27FC236}">
                <a16:creationId xmlns:a16="http://schemas.microsoft.com/office/drawing/2014/main" id="{84F89C79-0B37-41F2-A8BB-C815D6F7C55C}"/>
              </a:ext>
            </a:extLst>
          </p:cNvPr>
          <p:cNvSpPr>
            <a:spLocks noGrp="1"/>
          </p:cNvSpPr>
          <p:nvPr>
            <p:ph idx="1"/>
          </p:nvPr>
        </p:nvSpPr>
        <p:spPr>
          <a:xfrm>
            <a:off x="965421" y="3256859"/>
            <a:ext cx="10515600" cy="3398382"/>
          </a:xfrm>
        </p:spPr>
        <p:txBody>
          <a:bodyPr>
            <a:normAutofit/>
          </a:bodyPr>
          <a:lstStyle/>
          <a:p>
            <a:r>
              <a:rPr lang="en-GB" dirty="0"/>
              <a:t>At EMBL-EBI, we make the world’s public biological data freely available to the scientific community </a:t>
            </a:r>
            <a:r>
              <a:rPr lang="en-GB" sz="1400" dirty="0">
                <a:hlinkClick r:id="rId3"/>
              </a:rPr>
              <a:t>https://www.ebi.ac.uk/about</a:t>
            </a:r>
            <a:endParaRPr lang="en-GB" sz="1400" dirty="0">
              <a:solidFill>
                <a:srgbClr val="000100"/>
              </a:solidFill>
            </a:endParaRPr>
          </a:p>
          <a:p>
            <a:r>
              <a:rPr lang="en-GB" dirty="0">
                <a:solidFill>
                  <a:srgbClr val="000100"/>
                </a:solidFill>
                <a:highlight>
                  <a:srgbClr val="FFFF00"/>
                </a:highlight>
              </a:rPr>
              <a:t>EMBL deems its updated framework on data protection to be ‘adequate’ in the sense of GDPR</a:t>
            </a:r>
            <a:r>
              <a:rPr lang="en-GB" dirty="0">
                <a:solidFill>
                  <a:srgbClr val="000100"/>
                </a:solidFill>
              </a:rPr>
              <a:t>. </a:t>
            </a:r>
            <a:r>
              <a:rPr lang="en-GB" sz="1400" dirty="0">
                <a:solidFill>
                  <a:srgbClr val="000100"/>
                </a:solidFill>
              </a:rPr>
              <a:t>(</a:t>
            </a:r>
            <a:r>
              <a:rPr lang="nb-NO" sz="1400" dirty="0">
                <a:hlinkClick r:id="rId4"/>
              </a:rPr>
              <a:t>http://www.embl-hamburg.de/aboutus/administration/legal-services/data-protection</a:t>
            </a:r>
            <a:r>
              <a:rPr lang="nb-NO" sz="1400" dirty="0"/>
              <a:t>)</a:t>
            </a:r>
            <a:r>
              <a:rPr lang="en-GB" sz="1400" dirty="0">
                <a:solidFill>
                  <a:srgbClr val="000100"/>
                </a:solidFill>
              </a:rPr>
              <a:t> </a:t>
            </a:r>
            <a:endParaRPr lang="en-GB" sz="1400" dirty="0"/>
          </a:p>
          <a:p>
            <a:r>
              <a:rPr lang="en-GB" dirty="0"/>
              <a:t>As part of the European Molecular Biology Laboratory (EMBL), the largest part of our funding comes from the governments of EMBL’s member states. </a:t>
            </a:r>
            <a:r>
              <a:rPr lang="en-GB" sz="1400" dirty="0"/>
              <a:t>(</a:t>
            </a:r>
            <a:r>
              <a:rPr lang="en-GB" sz="1400" dirty="0">
                <a:hlinkClick r:id="rId5"/>
              </a:rPr>
              <a:t>https://www.ebi.ac.uk/about/funding</a:t>
            </a:r>
            <a:r>
              <a:rPr lang="en-GB" sz="1400" dirty="0"/>
              <a:t>)</a:t>
            </a:r>
            <a:endParaRPr lang="nb-NO" sz="1400" dirty="0"/>
          </a:p>
        </p:txBody>
      </p:sp>
      <p:sp>
        <p:nvSpPr>
          <p:cNvPr id="7" name="Slide Number Placeholder 11">
            <a:extLst>
              <a:ext uri="{FF2B5EF4-FFF2-40B4-BE49-F238E27FC236}">
                <a16:creationId xmlns:a16="http://schemas.microsoft.com/office/drawing/2014/main" id="{3E944DC4-5C4A-4DB0-8038-AB152F4B07ED}"/>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12</a:t>
            </a:fld>
            <a:endParaRPr lang="nb-NO" dirty="0"/>
          </a:p>
        </p:txBody>
      </p:sp>
    </p:spTree>
    <p:extLst>
      <p:ext uri="{BB962C8B-B14F-4D97-AF65-F5344CB8AC3E}">
        <p14:creationId xmlns:p14="http://schemas.microsoft.com/office/powerpoint/2010/main" val="189524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C944452-5388-4A5A-ADBE-151020A2AAC5}"/>
              </a:ext>
            </a:extLst>
          </p:cNvPr>
          <p:cNvGrpSpPr/>
          <p:nvPr/>
        </p:nvGrpSpPr>
        <p:grpSpPr>
          <a:xfrm>
            <a:off x="1627093" y="1091134"/>
            <a:ext cx="8415940" cy="5349406"/>
            <a:chOff x="167126" y="18755"/>
            <a:chExt cx="12063505" cy="7643545"/>
          </a:xfrm>
        </p:grpSpPr>
        <p:pic>
          <p:nvPicPr>
            <p:cNvPr id="6" name="Picture 5">
              <a:extLst>
                <a:ext uri="{FF2B5EF4-FFF2-40B4-BE49-F238E27FC236}">
                  <a16:creationId xmlns:a16="http://schemas.microsoft.com/office/drawing/2014/main" id="{D9FC543F-5192-48BE-980B-98358B327E02}"/>
                </a:ext>
              </a:extLst>
            </p:cNvPr>
            <p:cNvPicPr>
              <a:picLocks noChangeAspect="1"/>
            </p:cNvPicPr>
            <p:nvPr/>
          </p:nvPicPr>
          <p:blipFill rotWithShape="1">
            <a:blip r:embed="rId2">
              <a:extLst>
                <a:ext uri="{28A0092B-C50C-407E-A947-70E740481C1C}">
                  <a14:useLocalDpi xmlns:a14="http://schemas.microsoft.com/office/drawing/2010/main" val="0"/>
                </a:ext>
              </a:extLst>
            </a:blip>
            <a:srcRect b="57541"/>
            <a:stretch/>
          </p:blipFill>
          <p:spPr>
            <a:xfrm>
              <a:off x="167126" y="18755"/>
              <a:ext cx="11857748" cy="2895896"/>
            </a:xfrm>
            <a:prstGeom prst="rect">
              <a:avLst/>
            </a:prstGeom>
          </p:spPr>
        </p:pic>
        <p:pic>
          <p:nvPicPr>
            <p:cNvPr id="10" name="Picture 9">
              <a:extLst>
                <a:ext uri="{FF2B5EF4-FFF2-40B4-BE49-F238E27FC236}">
                  <a16:creationId xmlns:a16="http://schemas.microsoft.com/office/drawing/2014/main" id="{9F61D327-C893-42F4-AAE5-CC7EF3B05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26" y="1466703"/>
              <a:ext cx="12063505" cy="6195597"/>
            </a:xfrm>
            <a:prstGeom prst="rect">
              <a:avLst/>
            </a:prstGeom>
          </p:spPr>
        </p:pic>
      </p:grpSp>
      <p:sp>
        <p:nvSpPr>
          <p:cNvPr id="5" name="Title 1">
            <a:extLst>
              <a:ext uri="{FF2B5EF4-FFF2-40B4-BE49-F238E27FC236}">
                <a16:creationId xmlns:a16="http://schemas.microsoft.com/office/drawing/2014/main" id="{06A1FDC1-D4A5-4CAE-A055-3699277B01FD}"/>
              </a:ext>
            </a:extLst>
          </p:cNvPr>
          <p:cNvSpPr>
            <a:spLocks noGrp="1"/>
          </p:cNvSpPr>
          <p:nvPr>
            <p:ph type="title"/>
          </p:nvPr>
        </p:nvSpPr>
        <p:spPr>
          <a:xfrm>
            <a:off x="1369926" y="238483"/>
            <a:ext cx="9118780" cy="691943"/>
          </a:xfrm>
        </p:spPr>
        <p:txBody>
          <a:bodyPr>
            <a:normAutofit fontScale="90000"/>
          </a:bodyPr>
          <a:lstStyle/>
          <a:p>
            <a:pPr algn="ctr"/>
            <a:r>
              <a:rPr lang="nb-NO" sz="3200" b="1" dirty="0"/>
              <a:t>EMBL-EBI </a:t>
            </a:r>
            <a:r>
              <a:rPr lang="nb-NO" sz="3200" b="1" dirty="0" err="1"/>
              <a:t>Array</a:t>
            </a:r>
            <a:r>
              <a:rPr lang="nb-NO" sz="3200" b="1" dirty="0"/>
              <a:t> </a:t>
            </a:r>
            <a:r>
              <a:rPr lang="nb-NO" sz="3200" b="1" dirty="0" err="1"/>
              <a:t>express</a:t>
            </a:r>
            <a:r>
              <a:rPr lang="nb-NO" sz="3200" b="1" dirty="0"/>
              <a:t> </a:t>
            </a:r>
            <a:r>
              <a:rPr lang="nb-NO" sz="3200" b="1" dirty="0" err="1"/>
              <a:t>contains</a:t>
            </a:r>
            <a:r>
              <a:rPr lang="nb-NO" sz="3200" b="1" dirty="0"/>
              <a:t> 26.000 </a:t>
            </a:r>
            <a:r>
              <a:rPr lang="nb-NO" sz="3200" b="1" dirty="0" err="1"/>
              <a:t>datasets</a:t>
            </a:r>
            <a:r>
              <a:rPr lang="nb-NO" sz="3200" b="1" dirty="0"/>
              <a:t> from studies </a:t>
            </a:r>
            <a:r>
              <a:rPr lang="nb-NO" sz="3200" b="1" dirty="0" err="1"/>
              <a:t>on</a:t>
            </a:r>
            <a:r>
              <a:rPr lang="nb-NO" sz="3200" b="1" dirty="0"/>
              <a:t> human </a:t>
            </a:r>
            <a:r>
              <a:rPr lang="nb-NO" sz="3200" b="1" dirty="0" err="1"/>
              <a:t>subjects</a:t>
            </a:r>
            <a:r>
              <a:rPr lang="nb-NO" sz="3200" b="1" dirty="0"/>
              <a:t>. More </a:t>
            </a:r>
            <a:r>
              <a:rPr lang="nb-NO" sz="3200" b="1" dirty="0" err="1"/>
              <a:t>are</a:t>
            </a:r>
            <a:r>
              <a:rPr lang="nb-NO" sz="3200" b="1" dirty="0"/>
              <a:t> </a:t>
            </a:r>
            <a:r>
              <a:rPr lang="nb-NO" sz="3200" b="1" dirty="0" err="1"/>
              <a:t>added</a:t>
            </a:r>
            <a:r>
              <a:rPr lang="nb-NO" sz="3200" b="1" dirty="0"/>
              <a:t> </a:t>
            </a:r>
            <a:r>
              <a:rPr lang="nb-NO" sz="3200" b="1" dirty="0" err="1"/>
              <a:t>every</a:t>
            </a:r>
            <a:r>
              <a:rPr lang="nb-NO" sz="3200" b="1" dirty="0"/>
              <a:t> </a:t>
            </a:r>
            <a:r>
              <a:rPr lang="nb-NO" sz="3200" b="1" dirty="0" err="1"/>
              <a:t>day</a:t>
            </a:r>
            <a:r>
              <a:rPr lang="nb-NO" sz="3200" b="1" dirty="0"/>
              <a:t>.</a:t>
            </a:r>
          </a:p>
        </p:txBody>
      </p:sp>
    </p:spTree>
    <p:extLst>
      <p:ext uri="{BB962C8B-B14F-4D97-AF65-F5344CB8AC3E}">
        <p14:creationId xmlns:p14="http://schemas.microsoft.com/office/powerpoint/2010/main" val="151527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74FD106-735D-488C-B685-0590CC9DDE27}"/>
              </a:ext>
            </a:extLst>
          </p:cNvPr>
          <p:cNvSpPr>
            <a:spLocks noGrp="1"/>
          </p:cNvSpPr>
          <p:nvPr>
            <p:ph type="title"/>
          </p:nvPr>
        </p:nvSpPr>
        <p:spPr>
          <a:xfrm>
            <a:off x="2204390" y="841987"/>
            <a:ext cx="7918017" cy="691943"/>
          </a:xfrm>
        </p:spPr>
        <p:txBody>
          <a:bodyPr>
            <a:normAutofit fontScale="90000"/>
          </a:bodyPr>
          <a:lstStyle/>
          <a:p>
            <a:pPr algn="ctr"/>
            <a:r>
              <a:rPr lang="nb-NO" sz="3200" b="1" dirty="0"/>
              <a:t>The </a:t>
            </a:r>
            <a:r>
              <a:rPr lang="nb-NO" sz="3200" b="1" dirty="0" err="1"/>
              <a:t>datasets</a:t>
            </a:r>
            <a:r>
              <a:rPr lang="nb-NO" sz="3200" b="1" dirty="0"/>
              <a:t> </a:t>
            </a:r>
            <a:r>
              <a:rPr lang="nb-NO" sz="3200" b="1" dirty="0" err="1"/>
              <a:t>contain</a:t>
            </a:r>
            <a:r>
              <a:rPr lang="nb-NO" sz="3200" b="1" dirty="0"/>
              <a:t> </a:t>
            </a:r>
            <a:r>
              <a:rPr lang="nb-NO" sz="3200" b="1" dirty="0" err="1"/>
              <a:t>detailed</a:t>
            </a:r>
            <a:r>
              <a:rPr lang="nb-NO" sz="3200" b="1" dirty="0"/>
              <a:t> </a:t>
            </a:r>
            <a:r>
              <a:rPr lang="nb-NO" sz="3200" b="1" dirty="0" err="1"/>
              <a:t>information</a:t>
            </a:r>
            <a:r>
              <a:rPr lang="nb-NO" sz="3200" b="1" dirty="0"/>
              <a:t> </a:t>
            </a:r>
            <a:r>
              <a:rPr lang="nb-NO" sz="3200" b="1" dirty="0" err="1"/>
              <a:t>about</a:t>
            </a:r>
            <a:r>
              <a:rPr lang="nb-NO" sz="3200" b="1" dirty="0"/>
              <a:t> </a:t>
            </a:r>
            <a:r>
              <a:rPr lang="nb-NO" sz="3200" b="1" dirty="0" err="1"/>
              <a:t>diagnosis</a:t>
            </a:r>
            <a:r>
              <a:rPr lang="nb-NO" sz="3200" b="1" dirty="0"/>
              <a:t> and </a:t>
            </a:r>
            <a:r>
              <a:rPr lang="nb-NO" sz="3200" b="1" dirty="0" err="1"/>
              <a:t>patient</a:t>
            </a:r>
            <a:r>
              <a:rPr lang="nb-NO" sz="3200" b="1" dirty="0"/>
              <a:t> </a:t>
            </a:r>
            <a:r>
              <a:rPr lang="nb-NO" sz="3200" b="1" dirty="0" err="1"/>
              <a:t>outcome</a:t>
            </a:r>
            <a:endParaRPr lang="nb-NO" sz="3200" b="1" dirty="0"/>
          </a:p>
        </p:txBody>
      </p:sp>
      <p:pic>
        <p:nvPicPr>
          <p:cNvPr id="15" name="Picture 14">
            <a:extLst>
              <a:ext uri="{FF2B5EF4-FFF2-40B4-BE49-F238E27FC236}">
                <a16:creationId xmlns:a16="http://schemas.microsoft.com/office/drawing/2014/main" id="{40B774CA-E69E-406A-A2F7-EDC41BBF4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 y="1961014"/>
            <a:ext cx="10689336" cy="1805960"/>
          </a:xfrm>
          <a:prstGeom prst="rect">
            <a:avLst/>
          </a:prstGeom>
        </p:spPr>
      </p:pic>
    </p:spTree>
    <p:extLst>
      <p:ext uri="{BB962C8B-B14F-4D97-AF65-F5344CB8AC3E}">
        <p14:creationId xmlns:p14="http://schemas.microsoft.com/office/powerpoint/2010/main" val="364457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A5CB-FB0C-453B-A1D0-3F97CB4C073A}"/>
              </a:ext>
            </a:extLst>
          </p:cNvPr>
          <p:cNvSpPr>
            <a:spLocks noGrp="1"/>
          </p:cNvSpPr>
          <p:nvPr>
            <p:ph type="title"/>
          </p:nvPr>
        </p:nvSpPr>
        <p:spPr>
          <a:xfrm>
            <a:off x="838200" y="365125"/>
            <a:ext cx="10515600" cy="1497231"/>
          </a:xfrm>
        </p:spPr>
        <p:txBody>
          <a:bodyPr>
            <a:normAutofit/>
          </a:bodyPr>
          <a:lstStyle/>
          <a:p>
            <a:pPr algn="ctr"/>
            <a:r>
              <a:rPr lang="en-US" sz="3200" dirty="0"/>
              <a:t>USA has similar efforts. </a:t>
            </a:r>
          </a:p>
        </p:txBody>
      </p:sp>
      <p:pic>
        <p:nvPicPr>
          <p:cNvPr id="5" name="Picture 4">
            <a:extLst>
              <a:ext uri="{FF2B5EF4-FFF2-40B4-BE49-F238E27FC236}">
                <a16:creationId xmlns:a16="http://schemas.microsoft.com/office/drawing/2014/main" id="{BB052FA6-A602-45D1-8E86-10D355E31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57" y="2259791"/>
            <a:ext cx="4662371" cy="4123900"/>
          </a:xfrm>
          <a:prstGeom prst="rect">
            <a:avLst/>
          </a:prstGeom>
        </p:spPr>
      </p:pic>
      <p:pic>
        <p:nvPicPr>
          <p:cNvPr id="7" name="Picture 6">
            <a:extLst>
              <a:ext uri="{FF2B5EF4-FFF2-40B4-BE49-F238E27FC236}">
                <a16:creationId xmlns:a16="http://schemas.microsoft.com/office/drawing/2014/main" id="{B772E565-0347-4BE6-9D2B-BEB0D3388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477" y="2902850"/>
            <a:ext cx="7112204" cy="3662633"/>
          </a:xfrm>
          <a:prstGeom prst="rect">
            <a:avLst/>
          </a:prstGeom>
        </p:spPr>
      </p:pic>
      <p:sp>
        <p:nvSpPr>
          <p:cNvPr id="4" name="Rectangle 3">
            <a:extLst>
              <a:ext uri="{FF2B5EF4-FFF2-40B4-BE49-F238E27FC236}">
                <a16:creationId xmlns:a16="http://schemas.microsoft.com/office/drawing/2014/main" id="{1426BA7D-5D30-4978-BA46-360A8D5DAF73}"/>
              </a:ext>
            </a:extLst>
          </p:cNvPr>
          <p:cNvSpPr/>
          <p:nvPr/>
        </p:nvSpPr>
        <p:spPr>
          <a:xfrm>
            <a:off x="2100603" y="1568930"/>
            <a:ext cx="8506437" cy="369332"/>
          </a:xfrm>
          <a:prstGeom prst="rect">
            <a:avLst/>
          </a:prstGeom>
        </p:spPr>
        <p:txBody>
          <a:bodyPr wrap="square">
            <a:spAutoFit/>
          </a:bodyPr>
          <a:lstStyle/>
          <a:p>
            <a:r>
              <a:rPr lang="en-US" dirty="0">
                <a:hlinkClick r:id="rId4"/>
              </a:rPr>
              <a:t>https://gdc.cancer.gov/access-data/data-access-processes-and-tools</a:t>
            </a:r>
            <a:endParaRPr lang="en-US" dirty="0"/>
          </a:p>
        </p:txBody>
      </p:sp>
      <p:sp>
        <p:nvSpPr>
          <p:cNvPr id="8" name="Slide Number Placeholder 11">
            <a:extLst>
              <a:ext uri="{FF2B5EF4-FFF2-40B4-BE49-F238E27FC236}">
                <a16:creationId xmlns:a16="http://schemas.microsoft.com/office/drawing/2014/main" id="{75453197-5BB1-4005-ADB7-41EDB7B34544}"/>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15</a:t>
            </a:fld>
            <a:endParaRPr lang="nb-NO" dirty="0"/>
          </a:p>
        </p:txBody>
      </p:sp>
    </p:spTree>
    <p:extLst>
      <p:ext uri="{BB962C8B-B14F-4D97-AF65-F5344CB8AC3E}">
        <p14:creationId xmlns:p14="http://schemas.microsoft.com/office/powerpoint/2010/main" val="329001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35BD4B-9303-4308-8F7E-D5E08E497CF0}"/>
              </a:ext>
            </a:extLst>
          </p:cNvPr>
          <p:cNvSpPr>
            <a:spLocks noGrp="1"/>
          </p:cNvSpPr>
          <p:nvPr>
            <p:ph type="title"/>
          </p:nvPr>
        </p:nvSpPr>
        <p:spPr>
          <a:xfrm>
            <a:off x="1271157" y="464915"/>
            <a:ext cx="8657492" cy="758426"/>
          </a:xfrm>
        </p:spPr>
        <p:txBody>
          <a:bodyPr>
            <a:normAutofit/>
          </a:bodyPr>
          <a:lstStyle/>
          <a:p>
            <a:pPr algn="ctr"/>
            <a:r>
              <a:rPr lang="en-US" sz="3200" dirty="0"/>
              <a:t>EU emphasizes the need for general access to data</a:t>
            </a:r>
          </a:p>
        </p:txBody>
      </p:sp>
      <p:sp>
        <p:nvSpPr>
          <p:cNvPr id="9" name="Rectangle 8">
            <a:extLst>
              <a:ext uri="{FF2B5EF4-FFF2-40B4-BE49-F238E27FC236}">
                <a16:creationId xmlns:a16="http://schemas.microsoft.com/office/drawing/2014/main" id="{FD0375E3-18A6-49CD-A44C-FC326DCDE63B}"/>
              </a:ext>
            </a:extLst>
          </p:cNvPr>
          <p:cNvSpPr/>
          <p:nvPr/>
        </p:nvSpPr>
        <p:spPr>
          <a:xfrm>
            <a:off x="387005" y="4071594"/>
            <a:ext cx="10374780" cy="1938992"/>
          </a:xfrm>
          <a:prstGeom prst="rect">
            <a:avLst/>
          </a:prstGeom>
        </p:spPr>
        <p:txBody>
          <a:bodyPr wrap="square">
            <a:spAutoFit/>
          </a:bodyPr>
          <a:lstStyle/>
          <a:p>
            <a:r>
              <a:rPr lang="en-US" sz="2400" dirty="0">
                <a:solidFill>
                  <a:srgbClr val="404040"/>
                </a:solidFill>
                <a:latin typeface="Arial" panose="020B0604020202020204" pitchFamily="34" charset="0"/>
              </a:rPr>
              <a:t>“It is now widely </a:t>
            </a:r>
            <a:r>
              <a:rPr lang="en-US" sz="2400" dirty="0" err="1">
                <a:solidFill>
                  <a:srgbClr val="404040"/>
                </a:solidFill>
                <a:latin typeface="Arial" panose="020B0604020202020204" pitchFamily="34" charset="0"/>
              </a:rPr>
              <a:t>recognised</a:t>
            </a:r>
            <a:r>
              <a:rPr lang="en-US" sz="2400" dirty="0">
                <a:solidFill>
                  <a:srgbClr val="404040"/>
                </a:solidFill>
                <a:latin typeface="Arial" panose="020B0604020202020204" pitchFamily="34" charset="0"/>
              </a:rPr>
              <a:t> that making research results </a:t>
            </a:r>
            <a:r>
              <a:rPr lang="en-US" sz="2400" u="sng" dirty="0">
                <a:solidFill>
                  <a:srgbClr val="404040"/>
                </a:solidFill>
                <a:latin typeface="Arial" panose="020B0604020202020204" pitchFamily="34" charset="0"/>
              </a:rPr>
              <a:t>more accessible to all societal actors</a:t>
            </a:r>
            <a:r>
              <a:rPr lang="en-US" sz="2400" dirty="0">
                <a:solidFill>
                  <a:srgbClr val="404040"/>
                </a:solidFill>
                <a:latin typeface="Arial" panose="020B0604020202020204" pitchFamily="34" charset="0"/>
              </a:rPr>
              <a:t> contributes to better and more efficient science, and to innovation in the public and private sectors The Commission therefore supports open access at the European level (in its framework </a:t>
            </a:r>
            <a:r>
              <a:rPr lang="en-US" sz="2400" dirty="0" err="1">
                <a:solidFill>
                  <a:srgbClr val="404040"/>
                </a:solidFill>
                <a:latin typeface="Arial" panose="020B0604020202020204" pitchFamily="34" charset="0"/>
              </a:rPr>
              <a:t>programmes</a:t>
            </a:r>
            <a:r>
              <a:rPr lang="en-US" sz="2400" dirty="0">
                <a:solidFill>
                  <a:srgbClr val="404040"/>
                </a:solidFill>
                <a:latin typeface="Arial" panose="020B0604020202020204" pitchFamily="34" charset="0"/>
              </a:rPr>
              <a:t>), at the Member States level and internationally.”</a:t>
            </a:r>
            <a:endParaRPr lang="en-US" sz="2400" dirty="0"/>
          </a:p>
        </p:txBody>
      </p:sp>
      <p:pic>
        <p:nvPicPr>
          <p:cNvPr id="11" name="Picture 10">
            <a:extLst>
              <a:ext uri="{FF2B5EF4-FFF2-40B4-BE49-F238E27FC236}">
                <a16:creationId xmlns:a16="http://schemas.microsoft.com/office/drawing/2014/main" id="{0DB8C271-FBE6-4E6D-A4F1-505063A6E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29" y="1526093"/>
            <a:ext cx="5230900" cy="2242749"/>
          </a:xfrm>
          <a:prstGeom prst="rect">
            <a:avLst/>
          </a:prstGeom>
        </p:spPr>
      </p:pic>
      <p:sp>
        <p:nvSpPr>
          <p:cNvPr id="2" name="Slide Number Placeholder 1">
            <a:extLst>
              <a:ext uri="{FF2B5EF4-FFF2-40B4-BE49-F238E27FC236}">
                <a16:creationId xmlns:a16="http://schemas.microsoft.com/office/drawing/2014/main" id="{CADE2C44-6DA5-4C0D-A93A-66337E82B46A}"/>
              </a:ext>
            </a:extLst>
          </p:cNvPr>
          <p:cNvSpPr>
            <a:spLocks noGrp="1"/>
          </p:cNvSpPr>
          <p:nvPr>
            <p:ph type="sldNum" sz="quarter" idx="12"/>
          </p:nvPr>
        </p:nvSpPr>
        <p:spPr/>
        <p:txBody>
          <a:bodyPr/>
          <a:lstStyle/>
          <a:p>
            <a:fld id="{6511F938-C9A8-4D64-BD06-4B87814825B7}" type="slidenum">
              <a:rPr lang="nb-NO" smtClean="0"/>
              <a:t>16</a:t>
            </a:fld>
            <a:endParaRPr lang="nb-NO"/>
          </a:p>
        </p:txBody>
      </p:sp>
      <p:sp>
        <p:nvSpPr>
          <p:cNvPr id="3" name="Rectangle 2">
            <a:extLst>
              <a:ext uri="{FF2B5EF4-FFF2-40B4-BE49-F238E27FC236}">
                <a16:creationId xmlns:a16="http://schemas.microsoft.com/office/drawing/2014/main" id="{98794A7F-D51C-4346-A69D-266DEFF21B97}"/>
              </a:ext>
            </a:extLst>
          </p:cNvPr>
          <p:cNvSpPr/>
          <p:nvPr/>
        </p:nvSpPr>
        <p:spPr>
          <a:xfrm>
            <a:off x="5732730" y="3122511"/>
            <a:ext cx="4195920" cy="646331"/>
          </a:xfrm>
          <a:prstGeom prst="rect">
            <a:avLst/>
          </a:prstGeom>
        </p:spPr>
        <p:txBody>
          <a:bodyPr wrap="square">
            <a:spAutoFit/>
          </a:bodyPr>
          <a:lstStyle/>
          <a:p>
            <a:r>
              <a:rPr lang="en-US" dirty="0">
                <a:hlinkClick r:id="rId3"/>
              </a:rPr>
              <a:t>http://ec.europa.eu/research/openscience/index.cfm?pg=openaccess</a:t>
            </a:r>
            <a:endParaRPr lang="en-US" dirty="0"/>
          </a:p>
        </p:txBody>
      </p:sp>
      <p:sp>
        <p:nvSpPr>
          <p:cNvPr id="7" name="Slide Number Placeholder 11">
            <a:extLst>
              <a:ext uri="{FF2B5EF4-FFF2-40B4-BE49-F238E27FC236}">
                <a16:creationId xmlns:a16="http://schemas.microsoft.com/office/drawing/2014/main" id="{CA5B1AF9-4F12-40F3-B5F6-2DAAF59EEC11}"/>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16</a:t>
            </a:fld>
            <a:endParaRPr lang="nb-NO" dirty="0"/>
          </a:p>
        </p:txBody>
      </p:sp>
    </p:spTree>
    <p:extLst>
      <p:ext uri="{BB962C8B-B14F-4D97-AF65-F5344CB8AC3E}">
        <p14:creationId xmlns:p14="http://schemas.microsoft.com/office/powerpoint/2010/main" val="153979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35BD4B-9303-4308-8F7E-D5E08E497CF0}"/>
              </a:ext>
            </a:extLst>
          </p:cNvPr>
          <p:cNvSpPr>
            <a:spLocks noGrp="1"/>
          </p:cNvSpPr>
          <p:nvPr>
            <p:ph type="title"/>
          </p:nvPr>
        </p:nvSpPr>
        <p:spPr>
          <a:xfrm>
            <a:off x="838200" y="561632"/>
            <a:ext cx="10515600" cy="758426"/>
          </a:xfrm>
        </p:spPr>
        <p:txBody>
          <a:bodyPr>
            <a:normAutofit/>
          </a:bodyPr>
          <a:lstStyle/>
          <a:p>
            <a:pPr algn="ctr"/>
            <a:r>
              <a:rPr lang="en-US" sz="3200" dirty="0"/>
              <a:t>Open access to data is mandatory in the Horizon </a:t>
            </a:r>
            <a:r>
              <a:rPr lang="en-US" sz="3200" dirty="0" err="1"/>
              <a:t>programme</a:t>
            </a:r>
            <a:r>
              <a:rPr lang="en-US" sz="3200" dirty="0"/>
              <a:t>.</a:t>
            </a:r>
          </a:p>
        </p:txBody>
      </p:sp>
      <p:pic>
        <p:nvPicPr>
          <p:cNvPr id="13" name="Picture 12">
            <a:extLst>
              <a:ext uri="{FF2B5EF4-FFF2-40B4-BE49-F238E27FC236}">
                <a16:creationId xmlns:a16="http://schemas.microsoft.com/office/drawing/2014/main" id="{F95345FE-60BC-4EFB-819F-DFF70C6C7635}"/>
              </a:ext>
            </a:extLst>
          </p:cNvPr>
          <p:cNvPicPr>
            <a:picLocks noChangeAspect="1"/>
          </p:cNvPicPr>
          <p:nvPr/>
        </p:nvPicPr>
        <p:blipFill rotWithShape="1">
          <a:blip r:embed="rId2">
            <a:extLst>
              <a:ext uri="{28A0092B-C50C-407E-A947-70E740481C1C}">
                <a14:useLocalDpi xmlns:a14="http://schemas.microsoft.com/office/drawing/2010/main" val="0"/>
              </a:ext>
            </a:extLst>
          </a:blip>
          <a:srcRect t="12531"/>
          <a:stretch/>
        </p:blipFill>
        <p:spPr>
          <a:xfrm>
            <a:off x="621480" y="2720565"/>
            <a:ext cx="3191788" cy="3455314"/>
          </a:xfrm>
          <a:prstGeom prst="rect">
            <a:avLst/>
          </a:prstGeom>
        </p:spPr>
      </p:pic>
      <p:pic>
        <p:nvPicPr>
          <p:cNvPr id="14" name="Picture 13">
            <a:extLst>
              <a:ext uri="{FF2B5EF4-FFF2-40B4-BE49-F238E27FC236}">
                <a16:creationId xmlns:a16="http://schemas.microsoft.com/office/drawing/2014/main" id="{C3803CDD-E86B-4D2D-818D-8EE942827F16}"/>
              </a:ext>
            </a:extLst>
          </p:cNvPr>
          <p:cNvPicPr>
            <a:picLocks noChangeAspect="1"/>
          </p:cNvPicPr>
          <p:nvPr/>
        </p:nvPicPr>
        <p:blipFill>
          <a:blip r:embed="rId3"/>
          <a:stretch>
            <a:fillRect/>
          </a:stretch>
        </p:blipFill>
        <p:spPr>
          <a:xfrm>
            <a:off x="3932140" y="2720565"/>
            <a:ext cx="7823885" cy="3455314"/>
          </a:xfrm>
          <a:prstGeom prst="rect">
            <a:avLst/>
          </a:prstGeom>
        </p:spPr>
      </p:pic>
      <p:pic>
        <p:nvPicPr>
          <p:cNvPr id="5" name="Picture 4">
            <a:extLst>
              <a:ext uri="{FF2B5EF4-FFF2-40B4-BE49-F238E27FC236}">
                <a16:creationId xmlns:a16="http://schemas.microsoft.com/office/drawing/2014/main" id="{46BB20B4-D814-4BEC-95D8-01F1D83CC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80" y="1493755"/>
            <a:ext cx="2861364" cy="1226810"/>
          </a:xfrm>
          <a:prstGeom prst="rect">
            <a:avLst/>
          </a:prstGeom>
        </p:spPr>
      </p:pic>
      <p:sp>
        <p:nvSpPr>
          <p:cNvPr id="7" name="Slide Number Placeholder 11">
            <a:extLst>
              <a:ext uri="{FF2B5EF4-FFF2-40B4-BE49-F238E27FC236}">
                <a16:creationId xmlns:a16="http://schemas.microsoft.com/office/drawing/2014/main" id="{1801863F-F919-4AD8-9523-54430E647B5D}"/>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17</a:t>
            </a:fld>
            <a:endParaRPr lang="nb-NO" dirty="0"/>
          </a:p>
        </p:txBody>
      </p:sp>
    </p:spTree>
    <p:extLst>
      <p:ext uri="{BB962C8B-B14F-4D97-AF65-F5344CB8AC3E}">
        <p14:creationId xmlns:p14="http://schemas.microsoft.com/office/powerpoint/2010/main" val="255897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8DF2-A1F4-4905-968F-9EE20F9E07A1}"/>
              </a:ext>
            </a:extLst>
          </p:cNvPr>
          <p:cNvSpPr>
            <a:spLocks noGrp="1"/>
          </p:cNvSpPr>
          <p:nvPr>
            <p:ph type="title"/>
          </p:nvPr>
        </p:nvSpPr>
        <p:spPr>
          <a:xfrm>
            <a:off x="2700556" y="440626"/>
            <a:ext cx="6015606" cy="1325563"/>
          </a:xfrm>
        </p:spPr>
        <p:txBody>
          <a:bodyPr/>
          <a:lstStyle/>
          <a:p>
            <a:pPr algn="ctr"/>
            <a:r>
              <a:rPr lang="en-US" dirty="0"/>
              <a:t>EU’s intention</a:t>
            </a:r>
          </a:p>
        </p:txBody>
      </p:sp>
      <p:sp>
        <p:nvSpPr>
          <p:cNvPr id="3" name="Content Placeholder 2">
            <a:extLst>
              <a:ext uri="{FF2B5EF4-FFF2-40B4-BE49-F238E27FC236}">
                <a16:creationId xmlns:a16="http://schemas.microsoft.com/office/drawing/2014/main" id="{E395A836-B576-471A-A14D-BE547EC2C621}"/>
              </a:ext>
            </a:extLst>
          </p:cNvPr>
          <p:cNvSpPr>
            <a:spLocks noGrp="1"/>
          </p:cNvSpPr>
          <p:nvPr>
            <p:ph idx="1"/>
          </p:nvPr>
        </p:nvSpPr>
        <p:spPr>
          <a:xfrm>
            <a:off x="838200" y="2573323"/>
            <a:ext cx="8976919" cy="961537"/>
          </a:xfrm>
        </p:spPr>
        <p:txBody>
          <a:bodyPr>
            <a:normAutofit/>
          </a:bodyPr>
          <a:lstStyle/>
          <a:p>
            <a:r>
              <a:rPr lang="en-US" dirty="0"/>
              <a:t>It seems clear that EU’s intention is to provide the general public with access to data from medical research. </a:t>
            </a:r>
          </a:p>
        </p:txBody>
      </p:sp>
      <p:sp>
        <p:nvSpPr>
          <p:cNvPr id="5" name="Slide Number Placeholder 11">
            <a:extLst>
              <a:ext uri="{FF2B5EF4-FFF2-40B4-BE49-F238E27FC236}">
                <a16:creationId xmlns:a16="http://schemas.microsoft.com/office/drawing/2014/main" id="{6E38C3FB-B77B-412A-8023-AE693F1D088A}"/>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18</a:t>
            </a:fld>
            <a:endParaRPr lang="nb-NO" dirty="0"/>
          </a:p>
        </p:txBody>
      </p:sp>
    </p:spTree>
    <p:extLst>
      <p:ext uri="{BB962C8B-B14F-4D97-AF65-F5344CB8AC3E}">
        <p14:creationId xmlns:p14="http://schemas.microsoft.com/office/powerpoint/2010/main" val="345215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99B8-8B14-4A35-9629-3062284CEE62}"/>
              </a:ext>
            </a:extLst>
          </p:cNvPr>
          <p:cNvSpPr>
            <a:spLocks noGrp="1"/>
          </p:cNvSpPr>
          <p:nvPr>
            <p:ph type="title"/>
          </p:nvPr>
        </p:nvSpPr>
        <p:spPr>
          <a:xfrm>
            <a:off x="1788059" y="405172"/>
            <a:ext cx="8254973" cy="1325563"/>
          </a:xfrm>
        </p:spPr>
        <p:txBody>
          <a:bodyPr/>
          <a:lstStyle/>
          <a:p>
            <a:pPr algn="ctr"/>
            <a:r>
              <a:rPr lang="en-US" dirty="0"/>
              <a:t>What does the Norwegian law say?</a:t>
            </a:r>
          </a:p>
        </p:txBody>
      </p:sp>
      <p:sp>
        <p:nvSpPr>
          <p:cNvPr id="3" name="Content Placeholder 2">
            <a:extLst>
              <a:ext uri="{FF2B5EF4-FFF2-40B4-BE49-F238E27FC236}">
                <a16:creationId xmlns:a16="http://schemas.microsoft.com/office/drawing/2014/main" id="{BFA5A898-B911-4C97-B9D2-9C0CFCAF1F56}"/>
              </a:ext>
            </a:extLst>
          </p:cNvPr>
          <p:cNvSpPr>
            <a:spLocks noGrp="1"/>
          </p:cNvSpPr>
          <p:nvPr>
            <p:ph idx="1"/>
          </p:nvPr>
        </p:nvSpPr>
        <p:spPr>
          <a:xfrm>
            <a:off x="2683777" y="2005012"/>
            <a:ext cx="6200163" cy="2046871"/>
          </a:xfrm>
        </p:spPr>
        <p:txBody>
          <a:bodyPr/>
          <a:lstStyle/>
          <a:p>
            <a:r>
              <a:rPr lang="en-US" dirty="0"/>
              <a:t>Norway passed a new law on data protection that incorporates the GDPR</a:t>
            </a:r>
          </a:p>
          <a:p>
            <a:r>
              <a:rPr lang="en-US" dirty="0"/>
              <a:t>Does the GDPR prohibit publication of pseudonymized data?</a:t>
            </a:r>
          </a:p>
        </p:txBody>
      </p:sp>
      <p:sp>
        <p:nvSpPr>
          <p:cNvPr id="4" name="Slide Number Placeholder 3">
            <a:extLst>
              <a:ext uri="{FF2B5EF4-FFF2-40B4-BE49-F238E27FC236}">
                <a16:creationId xmlns:a16="http://schemas.microsoft.com/office/drawing/2014/main" id="{6B0D1292-835F-477E-8D08-A81EFD8F74E1}"/>
              </a:ext>
            </a:extLst>
          </p:cNvPr>
          <p:cNvSpPr>
            <a:spLocks noGrp="1"/>
          </p:cNvSpPr>
          <p:nvPr>
            <p:ph type="sldNum" sz="quarter" idx="12"/>
          </p:nvPr>
        </p:nvSpPr>
        <p:spPr/>
        <p:txBody>
          <a:bodyPr/>
          <a:lstStyle/>
          <a:p>
            <a:fld id="{6511F938-C9A8-4D64-BD06-4B87814825B7}" type="slidenum">
              <a:rPr lang="nb-NO" smtClean="0"/>
              <a:t>19</a:t>
            </a:fld>
            <a:endParaRPr lang="nb-NO"/>
          </a:p>
        </p:txBody>
      </p:sp>
      <p:sp>
        <p:nvSpPr>
          <p:cNvPr id="5" name="Slide Number Placeholder 11">
            <a:extLst>
              <a:ext uri="{FF2B5EF4-FFF2-40B4-BE49-F238E27FC236}">
                <a16:creationId xmlns:a16="http://schemas.microsoft.com/office/drawing/2014/main" id="{2DFCA557-A089-4DB5-A459-08E769249641}"/>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19</a:t>
            </a:fld>
            <a:endParaRPr lang="nb-NO" dirty="0"/>
          </a:p>
        </p:txBody>
      </p:sp>
    </p:spTree>
    <p:extLst>
      <p:ext uri="{BB962C8B-B14F-4D97-AF65-F5344CB8AC3E}">
        <p14:creationId xmlns:p14="http://schemas.microsoft.com/office/powerpoint/2010/main" val="3314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23BD0-ABD5-4CDE-A9D6-A7A336E68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60" y="4374018"/>
            <a:ext cx="9865895" cy="2381192"/>
          </a:xfrm>
          <a:prstGeom prst="rect">
            <a:avLst/>
          </a:prstGeom>
        </p:spPr>
      </p:pic>
      <p:sp>
        <p:nvSpPr>
          <p:cNvPr id="7" name="TextBox 6">
            <a:extLst>
              <a:ext uri="{FF2B5EF4-FFF2-40B4-BE49-F238E27FC236}">
                <a16:creationId xmlns:a16="http://schemas.microsoft.com/office/drawing/2014/main" id="{7ED00ADF-6E3B-45B7-8101-6677CBBFCFFB}"/>
              </a:ext>
            </a:extLst>
          </p:cNvPr>
          <p:cNvSpPr txBox="1"/>
          <p:nvPr/>
        </p:nvSpPr>
        <p:spPr>
          <a:xfrm>
            <a:off x="1907854" y="207290"/>
            <a:ext cx="4754880" cy="1077218"/>
          </a:xfrm>
          <a:prstGeom prst="rect">
            <a:avLst/>
          </a:prstGeom>
          <a:noFill/>
        </p:spPr>
        <p:txBody>
          <a:bodyPr wrap="square" rtlCol="0">
            <a:spAutoFit/>
          </a:bodyPr>
          <a:lstStyle/>
          <a:p>
            <a:pPr algn="ctr"/>
            <a:r>
              <a:rPr lang="nb-NO" sz="3200" dirty="0"/>
              <a:t>Research </a:t>
            </a:r>
            <a:r>
              <a:rPr lang="nb-NO" sz="3200" dirty="0" err="1"/>
              <a:t>articles</a:t>
            </a:r>
            <a:r>
              <a:rPr lang="nb-NO" sz="3200" dirty="0"/>
              <a:t> </a:t>
            </a:r>
            <a:r>
              <a:rPr lang="nb-NO" sz="3200" dirty="0" err="1"/>
              <a:t>are</a:t>
            </a:r>
            <a:r>
              <a:rPr lang="nb-NO" sz="3200" dirty="0"/>
              <a:t> full </a:t>
            </a:r>
            <a:r>
              <a:rPr lang="nb-NO" sz="3200" dirty="0" err="1"/>
              <a:t>of</a:t>
            </a:r>
            <a:r>
              <a:rPr lang="nb-NO" sz="3200" dirty="0"/>
              <a:t> </a:t>
            </a:r>
            <a:r>
              <a:rPr lang="nb-NO" sz="3200" dirty="0" err="1"/>
              <a:t>pseudonymised</a:t>
            </a:r>
            <a:r>
              <a:rPr lang="nb-NO" sz="3200" dirty="0"/>
              <a:t> data</a:t>
            </a:r>
          </a:p>
        </p:txBody>
      </p:sp>
      <p:pic>
        <p:nvPicPr>
          <p:cNvPr id="8" name="Picture 2" descr="https://www.nejm.org/na101/home/literatum/publisher/mms/journals/content/nejm/2018/nejm_2018.378.issue-21/nejmoa1716078/20180518/images/img_xlarge/nejmoa1716078_f1.jpeg">
            <a:extLst>
              <a:ext uri="{FF2B5EF4-FFF2-40B4-BE49-F238E27FC236}">
                <a16:creationId xmlns:a16="http://schemas.microsoft.com/office/drawing/2014/main" id="{B43B1EAB-5D55-47F3-9571-899E9AED0E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7969541" y="824596"/>
            <a:ext cx="3135795" cy="312999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104AB3F6-E3CE-44B2-B813-3090B3795CF2}"/>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2</a:t>
            </a:fld>
            <a:endParaRPr lang="nb-NO" dirty="0"/>
          </a:p>
        </p:txBody>
      </p:sp>
      <p:sp>
        <p:nvSpPr>
          <p:cNvPr id="10" name="TextBox 9">
            <a:extLst>
              <a:ext uri="{FF2B5EF4-FFF2-40B4-BE49-F238E27FC236}">
                <a16:creationId xmlns:a16="http://schemas.microsoft.com/office/drawing/2014/main" id="{241E53FB-2893-4A43-A00E-7427D9085ABE}"/>
              </a:ext>
            </a:extLst>
          </p:cNvPr>
          <p:cNvSpPr txBox="1"/>
          <p:nvPr/>
        </p:nvSpPr>
        <p:spPr>
          <a:xfrm>
            <a:off x="88348" y="2367170"/>
            <a:ext cx="3854301" cy="1323439"/>
          </a:xfrm>
          <a:prstGeom prst="rect">
            <a:avLst/>
          </a:prstGeom>
          <a:noFill/>
        </p:spPr>
        <p:txBody>
          <a:bodyPr wrap="square" rtlCol="0">
            <a:spAutoFit/>
          </a:bodyPr>
          <a:lstStyle/>
          <a:p>
            <a:pPr algn="ctr"/>
            <a:r>
              <a:rPr lang="nb-NO" sz="2000" dirty="0" err="1"/>
              <a:t>Patient</a:t>
            </a:r>
            <a:r>
              <a:rPr lang="nb-NO" sz="2000" dirty="0"/>
              <a:t> </a:t>
            </a:r>
            <a:r>
              <a:rPr lang="nb-NO" sz="2000" dirty="0" err="1"/>
              <a:t>names</a:t>
            </a:r>
            <a:r>
              <a:rPr lang="nb-NO" sz="2000" dirty="0"/>
              <a:t> </a:t>
            </a:r>
            <a:r>
              <a:rPr lang="nb-NO" sz="2000" dirty="0" err="1"/>
              <a:t>are</a:t>
            </a:r>
            <a:r>
              <a:rPr lang="nb-NO" sz="2000" dirty="0"/>
              <a:t> </a:t>
            </a:r>
            <a:r>
              <a:rPr lang="nb-NO" sz="2000" dirty="0" err="1"/>
              <a:t>replaced</a:t>
            </a:r>
            <a:r>
              <a:rPr lang="nb-NO" sz="2000" dirty="0"/>
              <a:t> </a:t>
            </a:r>
            <a:r>
              <a:rPr lang="nb-NO" sz="2000" dirty="0" err="1"/>
              <a:t>with</a:t>
            </a:r>
            <a:r>
              <a:rPr lang="nb-NO" sz="2000" dirty="0"/>
              <a:t> </a:t>
            </a:r>
            <a:r>
              <a:rPr lang="nb-NO" sz="2000" dirty="0" err="1"/>
              <a:t>codes</a:t>
            </a:r>
            <a:r>
              <a:rPr lang="nb-NO" sz="2000" dirty="0"/>
              <a:t>. </a:t>
            </a:r>
            <a:r>
              <a:rPr lang="nb-NO" sz="2000" dirty="0" err="1"/>
              <a:t>Datasets</a:t>
            </a:r>
            <a:r>
              <a:rPr lang="nb-NO" sz="2000" dirty="0"/>
              <a:t> </a:t>
            </a:r>
            <a:r>
              <a:rPr lang="nb-NO" sz="2000" dirty="0" err="1"/>
              <a:t>often</a:t>
            </a:r>
            <a:r>
              <a:rPr lang="nb-NO" sz="2000" dirty="0"/>
              <a:t> </a:t>
            </a:r>
            <a:r>
              <a:rPr lang="nb-NO" sz="2000" dirty="0" err="1"/>
              <a:t>contain</a:t>
            </a:r>
            <a:r>
              <a:rPr lang="nb-NO" sz="2000" dirty="0"/>
              <a:t> </a:t>
            </a:r>
            <a:r>
              <a:rPr lang="nb-NO" sz="2000" dirty="0" err="1"/>
              <a:t>information</a:t>
            </a:r>
            <a:r>
              <a:rPr lang="nb-NO" sz="2000" dirty="0"/>
              <a:t> </a:t>
            </a:r>
            <a:r>
              <a:rPr lang="nb-NO" sz="2000" dirty="0" err="1"/>
              <a:t>extracted</a:t>
            </a:r>
            <a:r>
              <a:rPr lang="nb-NO" sz="2000" dirty="0"/>
              <a:t> from </a:t>
            </a:r>
            <a:r>
              <a:rPr lang="nb-NO" sz="2000" dirty="0" err="1"/>
              <a:t>medical</a:t>
            </a:r>
            <a:r>
              <a:rPr lang="nb-NO" sz="2000" dirty="0"/>
              <a:t> records</a:t>
            </a:r>
          </a:p>
        </p:txBody>
      </p:sp>
      <p:sp>
        <p:nvSpPr>
          <p:cNvPr id="2" name="Arrow: Down 1">
            <a:extLst>
              <a:ext uri="{FF2B5EF4-FFF2-40B4-BE49-F238E27FC236}">
                <a16:creationId xmlns:a16="http://schemas.microsoft.com/office/drawing/2014/main" id="{15C425AD-B532-456F-A01E-1EF44767A905}"/>
              </a:ext>
            </a:extLst>
          </p:cNvPr>
          <p:cNvSpPr/>
          <p:nvPr/>
        </p:nvSpPr>
        <p:spPr>
          <a:xfrm>
            <a:off x="1329945" y="3829110"/>
            <a:ext cx="213629" cy="544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ADFBA6F-D2A6-4D9D-B68B-F129CCFC1A88}"/>
              </a:ext>
            </a:extLst>
          </p:cNvPr>
          <p:cNvSpPr/>
          <p:nvPr/>
        </p:nvSpPr>
        <p:spPr>
          <a:xfrm rot="16200000">
            <a:off x="5394122" y="2839112"/>
            <a:ext cx="213629" cy="544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B6F8E0A-811C-416A-80FF-854F8689E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649" y="1799883"/>
            <a:ext cx="3564347" cy="2075624"/>
          </a:xfrm>
          <a:prstGeom prst="rect">
            <a:avLst/>
          </a:prstGeom>
        </p:spPr>
      </p:pic>
      <p:pic>
        <p:nvPicPr>
          <p:cNvPr id="11" name="Picture 10">
            <a:extLst>
              <a:ext uri="{FF2B5EF4-FFF2-40B4-BE49-F238E27FC236}">
                <a16:creationId xmlns:a16="http://schemas.microsoft.com/office/drawing/2014/main" id="{814017AB-FBA5-4AC5-B27D-262D6040B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294" y="1556962"/>
            <a:ext cx="2739443" cy="659159"/>
          </a:xfrm>
          <a:prstGeom prst="rect">
            <a:avLst/>
          </a:prstGeom>
        </p:spPr>
      </p:pic>
    </p:spTree>
    <p:extLst>
      <p:ext uri="{BB962C8B-B14F-4D97-AF65-F5344CB8AC3E}">
        <p14:creationId xmlns:p14="http://schemas.microsoft.com/office/powerpoint/2010/main" val="122533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9656-B6FF-457E-B0B7-D86E6F2C2490}"/>
              </a:ext>
            </a:extLst>
          </p:cNvPr>
          <p:cNvSpPr>
            <a:spLocks noGrp="1"/>
          </p:cNvSpPr>
          <p:nvPr>
            <p:ph type="title"/>
          </p:nvPr>
        </p:nvSpPr>
        <p:spPr>
          <a:xfrm>
            <a:off x="838200" y="153778"/>
            <a:ext cx="10850880" cy="1631076"/>
          </a:xfrm>
        </p:spPr>
        <p:txBody>
          <a:bodyPr>
            <a:normAutofit/>
          </a:bodyPr>
          <a:lstStyle/>
          <a:p>
            <a:r>
              <a:rPr lang="nb-NO" sz="3600" dirty="0"/>
              <a:t>GDPR artikkel 89  </a:t>
            </a:r>
            <a:r>
              <a:rPr lang="nb-NO" sz="3600" dirty="0" err="1"/>
              <a:t>specifically</a:t>
            </a:r>
            <a:r>
              <a:rPr lang="nb-NO" sz="3600" dirty="0"/>
              <a:t> mentions </a:t>
            </a:r>
            <a:r>
              <a:rPr lang="nb-NO" sz="3600" dirty="0" err="1"/>
              <a:t>pseudonymisation</a:t>
            </a:r>
            <a:r>
              <a:rPr lang="nb-NO" sz="3600" dirty="0"/>
              <a:t> as a </a:t>
            </a:r>
            <a:r>
              <a:rPr lang="nb-NO" sz="3600" dirty="0" err="1"/>
              <a:t>measure</a:t>
            </a:r>
            <a:r>
              <a:rPr lang="nb-NO" sz="3600" dirty="0"/>
              <a:t> for data </a:t>
            </a:r>
            <a:r>
              <a:rPr lang="nb-NO" sz="3600" dirty="0" err="1"/>
              <a:t>protection</a:t>
            </a:r>
            <a:r>
              <a:rPr lang="nb-NO" sz="3600" dirty="0"/>
              <a:t>.</a:t>
            </a:r>
            <a:br>
              <a:rPr lang="nb-NO" sz="3600" dirty="0"/>
            </a:br>
            <a:r>
              <a:rPr lang="nb-NO" sz="2000" dirty="0">
                <a:hlinkClick r:id="rId2"/>
              </a:rPr>
              <a:t>GDPR Art 89: https://gdpr-info.eu/</a:t>
            </a:r>
            <a:endParaRPr lang="nb-NO" sz="3600" dirty="0"/>
          </a:p>
        </p:txBody>
      </p:sp>
      <p:sp>
        <p:nvSpPr>
          <p:cNvPr id="4" name="Rectangle 3">
            <a:extLst>
              <a:ext uri="{FF2B5EF4-FFF2-40B4-BE49-F238E27FC236}">
                <a16:creationId xmlns:a16="http://schemas.microsoft.com/office/drawing/2014/main" id="{EBF8C397-FBCD-4B35-A00D-8692480739A3}"/>
              </a:ext>
            </a:extLst>
          </p:cNvPr>
          <p:cNvSpPr/>
          <p:nvPr/>
        </p:nvSpPr>
        <p:spPr>
          <a:xfrm>
            <a:off x="838200" y="2255015"/>
            <a:ext cx="10850880" cy="3785652"/>
          </a:xfrm>
          <a:prstGeom prst="rect">
            <a:avLst/>
          </a:prstGeom>
        </p:spPr>
        <p:txBody>
          <a:bodyPr wrap="square">
            <a:spAutoFit/>
          </a:bodyPr>
          <a:lstStyle/>
          <a:p>
            <a:pPr fontAlgn="base">
              <a:buFont typeface="+mj-lt"/>
              <a:buAutoNum type="arabicPeriod"/>
            </a:pPr>
            <a:r>
              <a:rPr lang="en-GB" sz="2400" dirty="0">
                <a:solidFill>
                  <a:srgbClr val="333333"/>
                </a:solidFill>
              </a:rPr>
              <a:t>Processing for archiving purposes in the public interest, scientific or historical research purposes or statistical purposes, shall be subject to </a:t>
            </a:r>
            <a:r>
              <a:rPr lang="en-GB" sz="2400" dirty="0">
                <a:solidFill>
                  <a:srgbClr val="333333"/>
                </a:solidFill>
                <a:highlight>
                  <a:srgbClr val="FFFF00"/>
                </a:highlight>
              </a:rPr>
              <a:t>appropriate safeguards</a:t>
            </a:r>
            <a:r>
              <a:rPr lang="en-GB" sz="2400" dirty="0">
                <a:solidFill>
                  <a:srgbClr val="333333"/>
                </a:solidFill>
              </a:rPr>
              <a:t>, in accordance with this Regulation, for the rights and freedoms of the data subject. </a:t>
            </a:r>
          </a:p>
          <a:p>
            <a:pPr fontAlgn="base">
              <a:buFont typeface="+mj-lt"/>
              <a:buAutoNum type="arabicPeriod"/>
            </a:pPr>
            <a:r>
              <a:rPr lang="en-GB" sz="2400" dirty="0">
                <a:solidFill>
                  <a:srgbClr val="333333"/>
                </a:solidFill>
              </a:rPr>
              <a:t>Those safeguards shall ensure that technical and organisational measures are in place in particular in order to ensure respect for the principle of </a:t>
            </a:r>
            <a:r>
              <a:rPr lang="en-GB" sz="2400" dirty="0">
                <a:solidFill>
                  <a:srgbClr val="333333"/>
                </a:solidFill>
                <a:highlight>
                  <a:srgbClr val="FFFF00"/>
                </a:highlight>
              </a:rPr>
              <a:t>data minimisation</a:t>
            </a:r>
            <a:r>
              <a:rPr lang="en-GB" sz="2400" dirty="0">
                <a:solidFill>
                  <a:srgbClr val="333333"/>
                </a:solidFill>
              </a:rPr>
              <a:t>. </a:t>
            </a:r>
          </a:p>
          <a:p>
            <a:pPr fontAlgn="base">
              <a:buFont typeface="+mj-lt"/>
              <a:buAutoNum type="arabicPeriod"/>
            </a:pPr>
            <a:r>
              <a:rPr lang="en-GB" sz="2400" dirty="0">
                <a:solidFill>
                  <a:srgbClr val="333333"/>
                </a:solidFill>
              </a:rPr>
              <a:t>Those </a:t>
            </a:r>
            <a:r>
              <a:rPr lang="en-GB" sz="2400" dirty="0">
                <a:solidFill>
                  <a:srgbClr val="333333"/>
                </a:solidFill>
                <a:highlight>
                  <a:srgbClr val="FFFF00"/>
                </a:highlight>
              </a:rPr>
              <a:t>measures may include pseudonymisation </a:t>
            </a:r>
            <a:r>
              <a:rPr lang="en-GB" sz="2400" dirty="0">
                <a:solidFill>
                  <a:srgbClr val="333333"/>
                </a:solidFill>
              </a:rPr>
              <a:t>provided that those purposes can be fulfilled in that manner.</a:t>
            </a:r>
          </a:p>
          <a:p>
            <a:pPr fontAlgn="base">
              <a:buFont typeface="+mj-lt"/>
              <a:buAutoNum type="arabicPeriod"/>
            </a:pPr>
            <a:r>
              <a:rPr lang="en-GB" sz="2400" dirty="0">
                <a:solidFill>
                  <a:srgbClr val="333333"/>
                </a:solidFill>
              </a:rPr>
              <a:t> Where those purposes can be fulfilled by further processing which does not permit or no longer permits the identification of data subjects, those purposes shall be fulfilled in that manner.</a:t>
            </a:r>
            <a:endParaRPr lang="en-GB" sz="2400" b="0" i="0" dirty="0">
              <a:solidFill>
                <a:srgbClr val="333333"/>
              </a:solidFill>
              <a:effectLst/>
            </a:endParaRPr>
          </a:p>
        </p:txBody>
      </p:sp>
      <p:sp>
        <p:nvSpPr>
          <p:cNvPr id="3" name="TextBox 2">
            <a:extLst>
              <a:ext uri="{FF2B5EF4-FFF2-40B4-BE49-F238E27FC236}">
                <a16:creationId xmlns:a16="http://schemas.microsoft.com/office/drawing/2014/main" id="{6ADA008E-5F89-4E0B-9EC9-39F509E95AEB}"/>
              </a:ext>
            </a:extLst>
          </p:cNvPr>
          <p:cNvSpPr txBox="1"/>
          <p:nvPr/>
        </p:nvSpPr>
        <p:spPr>
          <a:xfrm>
            <a:off x="838200" y="1608684"/>
            <a:ext cx="418704" cy="646331"/>
          </a:xfrm>
          <a:prstGeom prst="rect">
            <a:avLst/>
          </a:prstGeom>
          <a:noFill/>
        </p:spPr>
        <p:txBody>
          <a:bodyPr wrap="none" rtlCol="0">
            <a:spAutoFit/>
          </a:bodyPr>
          <a:lstStyle/>
          <a:p>
            <a:r>
              <a:rPr lang="en-US" sz="3600" dirty="0"/>
              <a:t>1</a:t>
            </a:r>
          </a:p>
        </p:txBody>
      </p:sp>
      <p:sp>
        <p:nvSpPr>
          <p:cNvPr id="5" name="Slide Number Placeholder 4">
            <a:extLst>
              <a:ext uri="{FF2B5EF4-FFF2-40B4-BE49-F238E27FC236}">
                <a16:creationId xmlns:a16="http://schemas.microsoft.com/office/drawing/2014/main" id="{D515C924-D80A-48EA-9230-DF32BE50520A}"/>
              </a:ext>
            </a:extLst>
          </p:cNvPr>
          <p:cNvSpPr>
            <a:spLocks noGrp="1"/>
          </p:cNvSpPr>
          <p:nvPr>
            <p:ph type="sldNum" sz="quarter" idx="12"/>
          </p:nvPr>
        </p:nvSpPr>
        <p:spPr/>
        <p:txBody>
          <a:bodyPr/>
          <a:lstStyle/>
          <a:p>
            <a:fld id="{6511F938-C9A8-4D64-BD06-4B87814825B7}" type="slidenum">
              <a:rPr lang="nb-NO" smtClean="0"/>
              <a:t>20</a:t>
            </a:fld>
            <a:endParaRPr lang="nb-NO"/>
          </a:p>
        </p:txBody>
      </p:sp>
      <p:sp>
        <p:nvSpPr>
          <p:cNvPr id="6" name="Slide Number Placeholder 11">
            <a:extLst>
              <a:ext uri="{FF2B5EF4-FFF2-40B4-BE49-F238E27FC236}">
                <a16:creationId xmlns:a16="http://schemas.microsoft.com/office/drawing/2014/main" id="{A8CCCC21-28A7-4525-99E8-E964AC02847B}"/>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20</a:t>
            </a:fld>
            <a:endParaRPr lang="nb-NO" dirty="0"/>
          </a:p>
        </p:txBody>
      </p:sp>
    </p:spTree>
    <p:extLst>
      <p:ext uri="{BB962C8B-B14F-4D97-AF65-F5344CB8AC3E}">
        <p14:creationId xmlns:p14="http://schemas.microsoft.com/office/powerpoint/2010/main" val="135470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625B-7836-47F0-AD83-C45E3B44BCA3}"/>
              </a:ext>
            </a:extLst>
          </p:cNvPr>
          <p:cNvSpPr>
            <a:spLocks noGrp="1"/>
          </p:cNvSpPr>
          <p:nvPr>
            <p:ph type="title"/>
          </p:nvPr>
        </p:nvSpPr>
        <p:spPr>
          <a:xfrm>
            <a:off x="641414" y="349193"/>
            <a:ext cx="10364942" cy="1325563"/>
          </a:xfrm>
        </p:spPr>
        <p:txBody>
          <a:bodyPr>
            <a:normAutofit/>
          </a:bodyPr>
          <a:lstStyle/>
          <a:p>
            <a:pPr algn="ctr"/>
            <a:r>
              <a:rPr lang="nb-NO" sz="2400" dirty="0" err="1"/>
              <a:t>Pseudonymization</a:t>
            </a:r>
            <a:r>
              <a:rPr lang="nb-NO" sz="2400" dirty="0"/>
              <a:t> is more </a:t>
            </a:r>
            <a:r>
              <a:rPr lang="nb-NO" sz="2400" dirty="0" err="1"/>
              <a:t>than</a:t>
            </a:r>
            <a:r>
              <a:rPr lang="nb-NO" sz="2400" dirty="0"/>
              <a:t> just </a:t>
            </a:r>
            <a:r>
              <a:rPr lang="nb-NO" sz="2400" dirty="0" err="1"/>
              <a:t>removal</a:t>
            </a:r>
            <a:r>
              <a:rPr lang="nb-NO" sz="2400" dirty="0"/>
              <a:t> </a:t>
            </a:r>
            <a:r>
              <a:rPr lang="nb-NO" sz="2400" dirty="0" err="1"/>
              <a:t>of</a:t>
            </a:r>
            <a:r>
              <a:rPr lang="nb-NO" sz="2400" dirty="0"/>
              <a:t> </a:t>
            </a:r>
            <a:r>
              <a:rPr lang="nb-NO" sz="2400" dirty="0" err="1"/>
              <a:t>names</a:t>
            </a:r>
            <a:r>
              <a:rPr lang="nb-NO" sz="2400" dirty="0"/>
              <a:t> and </a:t>
            </a:r>
            <a:r>
              <a:rPr lang="nb-NO" sz="2400" dirty="0" err="1"/>
              <a:t>social</a:t>
            </a:r>
            <a:r>
              <a:rPr lang="nb-NO" sz="2400" dirty="0"/>
              <a:t> </a:t>
            </a:r>
            <a:r>
              <a:rPr lang="nb-NO" sz="2400" dirty="0" err="1"/>
              <a:t>security</a:t>
            </a:r>
            <a:r>
              <a:rPr lang="nb-NO" sz="2400" dirty="0"/>
              <a:t> </a:t>
            </a:r>
            <a:r>
              <a:rPr lang="nb-NO" sz="2400" dirty="0" err="1"/>
              <a:t>numbers</a:t>
            </a:r>
            <a:endParaRPr lang="nb-NO" sz="2400" dirty="0"/>
          </a:p>
        </p:txBody>
      </p:sp>
      <p:sp>
        <p:nvSpPr>
          <p:cNvPr id="3" name="Content Placeholder 2">
            <a:extLst>
              <a:ext uri="{FF2B5EF4-FFF2-40B4-BE49-F238E27FC236}">
                <a16:creationId xmlns:a16="http://schemas.microsoft.com/office/drawing/2014/main" id="{C806E249-02D6-4897-B9E6-795F5F5DA6CF}"/>
              </a:ext>
            </a:extLst>
          </p:cNvPr>
          <p:cNvSpPr>
            <a:spLocks noGrp="1"/>
          </p:cNvSpPr>
          <p:nvPr>
            <p:ph idx="1"/>
          </p:nvPr>
        </p:nvSpPr>
        <p:spPr>
          <a:xfrm>
            <a:off x="968829" y="3212177"/>
            <a:ext cx="10515600" cy="1475514"/>
          </a:xfrm>
        </p:spPr>
        <p:txBody>
          <a:bodyPr>
            <a:normAutofit/>
          </a:bodyPr>
          <a:lstStyle/>
          <a:p>
            <a:pPr marL="0" indent="0">
              <a:buNone/>
            </a:pPr>
            <a:r>
              <a:rPr lang="en-GB" sz="2000" dirty="0"/>
              <a:t>pseudonymisation’ means the processing of personal data in such a manner that the personal data can no longer be attributed to a specific data subject without the use of additional information, provided that such additional information is kept separately and is subject to technical and organisational measures to ensure that the personal data are not attributed to an identified or identifiable natural person;</a:t>
            </a:r>
            <a:endParaRPr lang="nb-NO" sz="2000" dirty="0"/>
          </a:p>
        </p:txBody>
      </p:sp>
      <p:sp>
        <p:nvSpPr>
          <p:cNvPr id="8" name="Rectangle 7">
            <a:extLst>
              <a:ext uri="{FF2B5EF4-FFF2-40B4-BE49-F238E27FC236}">
                <a16:creationId xmlns:a16="http://schemas.microsoft.com/office/drawing/2014/main" id="{4902DABF-2ECE-43A8-BAD8-DE782D0BC972}"/>
              </a:ext>
            </a:extLst>
          </p:cNvPr>
          <p:cNvSpPr/>
          <p:nvPr/>
        </p:nvSpPr>
        <p:spPr>
          <a:xfrm>
            <a:off x="968829" y="2591105"/>
            <a:ext cx="5803705" cy="584775"/>
          </a:xfrm>
          <a:prstGeom prst="rect">
            <a:avLst/>
          </a:prstGeom>
        </p:spPr>
        <p:txBody>
          <a:bodyPr wrap="none">
            <a:spAutoFit/>
          </a:bodyPr>
          <a:lstStyle/>
          <a:p>
            <a:r>
              <a:rPr lang="nb-NO" sz="3200" dirty="0"/>
              <a:t>GDPR </a:t>
            </a:r>
            <a:r>
              <a:rPr lang="nb-NO" sz="3200" dirty="0" err="1"/>
              <a:t>Article</a:t>
            </a:r>
            <a:r>
              <a:rPr lang="nb-NO" sz="3200" dirty="0"/>
              <a:t> 4 </a:t>
            </a:r>
            <a:r>
              <a:rPr lang="nb-NO" dirty="0">
                <a:hlinkClick r:id="rId2"/>
              </a:rPr>
              <a:t>https://gdpr-info.eu/art-4-gdpr/</a:t>
            </a:r>
            <a:endParaRPr lang="nb-NO" dirty="0"/>
          </a:p>
        </p:txBody>
      </p:sp>
      <p:sp>
        <p:nvSpPr>
          <p:cNvPr id="10" name="Slide Number Placeholder 11">
            <a:extLst>
              <a:ext uri="{FF2B5EF4-FFF2-40B4-BE49-F238E27FC236}">
                <a16:creationId xmlns:a16="http://schemas.microsoft.com/office/drawing/2014/main" id="{0D9FF50D-6024-4826-A50C-5643800EF522}"/>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21</a:t>
            </a:fld>
            <a:endParaRPr lang="nb-NO" dirty="0"/>
          </a:p>
        </p:txBody>
      </p:sp>
    </p:spTree>
    <p:extLst>
      <p:ext uri="{BB962C8B-B14F-4D97-AF65-F5344CB8AC3E}">
        <p14:creationId xmlns:p14="http://schemas.microsoft.com/office/powerpoint/2010/main" val="332177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79C1-17D1-4959-8384-1E4E07925EC3}"/>
              </a:ext>
            </a:extLst>
          </p:cNvPr>
          <p:cNvSpPr>
            <a:spLocks noGrp="1"/>
          </p:cNvSpPr>
          <p:nvPr>
            <p:ph type="title"/>
          </p:nvPr>
        </p:nvSpPr>
        <p:spPr>
          <a:xfrm>
            <a:off x="1195088" y="313152"/>
            <a:ext cx="9635100" cy="1325563"/>
          </a:xfrm>
        </p:spPr>
        <p:txBody>
          <a:bodyPr>
            <a:normAutofit/>
          </a:bodyPr>
          <a:lstStyle/>
          <a:p>
            <a:pPr algn="ctr"/>
            <a:r>
              <a:rPr lang="nb-NO" sz="3200" dirty="0"/>
              <a:t>Most types </a:t>
            </a:r>
            <a:r>
              <a:rPr lang="nb-NO" sz="3200" dirty="0" err="1"/>
              <a:t>of</a:t>
            </a:r>
            <a:r>
              <a:rPr lang="nb-NO" sz="3200" dirty="0"/>
              <a:t> data </a:t>
            </a:r>
            <a:r>
              <a:rPr lang="nb-NO" sz="3200" dirty="0" err="1"/>
              <a:t>that</a:t>
            </a:r>
            <a:r>
              <a:rPr lang="nb-NO" sz="3200" dirty="0"/>
              <a:t> </a:t>
            </a:r>
            <a:r>
              <a:rPr lang="nb-NO" sz="3200" dirty="0" err="1"/>
              <a:t>are</a:t>
            </a:r>
            <a:r>
              <a:rPr lang="nb-NO" sz="3200" dirty="0"/>
              <a:t> </a:t>
            </a:r>
            <a:r>
              <a:rPr lang="nb-NO" sz="3200" dirty="0" err="1"/>
              <a:t>published</a:t>
            </a:r>
            <a:r>
              <a:rPr lang="nb-NO" sz="3200" dirty="0"/>
              <a:t> in journal </a:t>
            </a:r>
            <a:r>
              <a:rPr lang="nb-NO" sz="3200" dirty="0" err="1"/>
              <a:t>articles</a:t>
            </a:r>
            <a:r>
              <a:rPr lang="nb-NO" sz="3200" dirty="0"/>
              <a:t> </a:t>
            </a:r>
            <a:r>
              <a:rPr lang="nb-NO" sz="3200" dirty="0" err="1"/>
              <a:t>give</a:t>
            </a:r>
            <a:r>
              <a:rPr lang="nb-NO" sz="3200" dirty="0"/>
              <a:t> </a:t>
            </a:r>
            <a:r>
              <a:rPr lang="nb-NO" sz="3200" dirty="0" err="1"/>
              <a:t>low</a:t>
            </a:r>
            <a:r>
              <a:rPr lang="nb-NO" sz="3200" dirty="0"/>
              <a:t> risk for re-</a:t>
            </a:r>
            <a:r>
              <a:rPr lang="nb-NO" sz="3200" dirty="0" err="1"/>
              <a:t>identification</a:t>
            </a:r>
            <a:endParaRPr lang="en-US" sz="3200" dirty="0"/>
          </a:p>
        </p:txBody>
      </p:sp>
      <p:sp>
        <p:nvSpPr>
          <p:cNvPr id="3" name="Content Placeholder 2">
            <a:extLst>
              <a:ext uri="{FF2B5EF4-FFF2-40B4-BE49-F238E27FC236}">
                <a16:creationId xmlns:a16="http://schemas.microsoft.com/office/drawing/2014/main" id="{442E9426-6F3C-4BBA-AB92-352051FA5FEB}"/>
              </a:ext>
            </a:extLst>
          </p:cNvPr>
          <p:cNvSpPr>
            <a:spLocks noGrp="1"/>
          </p:cNvSpPr>
          <p:nvPr>
            <p:ph idx="1"/>
          </p:nvPr>
        </p:nvSpPr>
        <p:spPr>
          <a:xfrm>
            <a:off x="949888" y="1785013"/>
            <a:ext cx="10515600" cy="2435982"/>
          </a:xfrm>
        </p:spPr>
        <p:txBody>
          <a:bodyPr>
            <a:normAutofit lnSpcReduction="10000"/>
          </a:bodyPr>
          <a:lstStyle/>
          <a:p>
            <a:r>
              <a:rPr lang="nb-NO" dirty="0" err="1"/>
              <a:t>Many</a:t>
            </a:r>
            <a:r>
              <a:rPr lang="nb-NO" dirty="0"/>
              <a:t> types </a:t>
            </a:r>
            <a:r>
              <a:rPr lang="nb-NO" dirty="0" err="1"/>
              <a:t>of</a:t>
            </a:r>
            <a:r>
              <a:rPr lang="nb-NO" dirty="0"/>
              <a:t> data </a:t>
            </a:r>
            <a:r>
              <a:rPr lang="nb-NO" dirty="0" err="1"/>
              <a:t>are</a:t>
            </a:r>
            <a:r>
              <a:rPr lang="nb-NO" dirty="0"/>
              <a:t> </a:t>
            </a:r>
            <a:r>
              <a:rPr lang="nb-NO" dirty="0" err="1"/>
              <a:t>obtained</a:t>
            </a:r>
            <a:r>
              <a:rPr lang="nb-NO" dirty="0"/>
              <a:t> by </a:t>
            </a:r>
            <a:r>
              <a:rPr lang="nb-NO" dirty="0" err="1"/>
              <a:t>special</a:t>
            </a:r>
            <a:r>
              <a:rPr lang="nb-NO" dirty="0"/>
              <a:t> </a:t>
            </a:r>
            <a:r>
              <a:rPr lang="nb-NO" dirty="0" err="1"/>
              <a:t>methodology</a:t>
            </a:r>
            <a:r>
              <a:rPr lang="nb-NO" dirty="0"/>
              <a:t>. The </a:t>
            </a:r>
            <a:r>
              <a:rPr lang="nb-NO" dirty="0" err="1"/>
              <a:t>results</a:t>
            </a:r>
            <a:r>
              <a:rPr lang="nb-NO" dirty="0"/>
              <a:t> </a:t>
            </a:r>
            <a:r>
              <a:rPr lang="nb-NO" dirty="0" err="1"/>
              <a:t>are</a:t>
            </a:r>
            <a:r>
              <a:rPr lang="nb-NO" dirty="0"/>
              <a:t> </a:t>
            </a:r>
            <a:r>
              <a:rPr lang="nb-NO" dirty="0" err="1"/>
              <a:t>usually</a:t>
            </a:r>
            <a:r>
              <a:rPr lang="nb-NO" dirty="0"/>
              <a:t> not sent to </a:t>
            </a:r>
            <a:r>
              <a:rPr lang="nb-NO" dirty="0" err="1"/>
              <a:t>the</a:t>
            </a:r>
            <a:r>
              <a:rPr lang="nb-NO" dirty="0"/>
              <a:t> </a:t>
            </a:r>
            <a:r>
              <a:rPr lang="nb-NO" dirty="0" err="1"/>
              <a:t>individual</a:t>
            </a:r>
            <a:r>
              <a:rPr lang="nb-NO" dirty="0"/>
              <a:t>. </a:t>
            </a:r>
            <a:r>
              <a:rPr lang="nb-NO" dirty="0" err="1"/>
              <a:t>They</a:t>
            </a:r>
            <a:r>
              <a:rPr lang="nb-NO" dirty="0"/>
              <a:t> </a:t>
            </a:r>
            <a:r>
              <a:rPr lang="nb-NO" dirty="0" err="1"/>
              <a:t>can</a:t>
            </a:r>
            <a:r>
              <a:rPr lang="nb-NO" dirty="0"/>
              <a:t> </a:t>
            </a:r>
            <a:r>
              <a:rPr lang="nb-NO" dirty="0" err="1"/>
              <a:t>therefore</a:t>
            </a:r>
            <a:r>
              <a:rPr lang="nb-NO" dirty="0"/>
              <a:t> not </a:t>
            </a:r>
            <a:r>
              <a:rPr lang="nb-NO" dirty="0" err="1"/>
              <a:t>share</a:t>
            </a:r>
            <a:r>
              <a:rPr lang="nb-NO" dirty="0"/>
              <a:t> </a:t>
            </a:r>
            <a:r>
              <a:rPr lang="nb-NO" dirty="0" err="1"/>
              <a:t>the</a:t>
            </a:r>
            <a:r>
              <a:rPr lang="nb-NO" dirty="0"/>
              <a:t> data </a:t>
            </a:r>
            <a:r>
              <a:rPr lang="nb-NO" dirty="0" err="1"/>
              <a:t>on</a:t>
            </a:r>
            <a:r>
              <a:rPr lang="nb-NO" dirty="0"/>
              <a:t> e.g. </a:t>
            </a:r>
            <a:r>
              <a:rPr lang="nb-NO" dirty="0" err="1"/>
              <a:t>social</a:t>
            </a:r>
            <a:r>
              <a:rPr lang="nb-NO" dirty="0"/>
              <a:t> media.</a:t>
            </a:r>
          </a:p>
          <a:p>
            <a:r>
              <a:rPr lang="nb-NO" dirty="0" err="1"/>
              <a:t>Few</a:t>
            </a:r>
            <a:r>
              <a:rPr lang="nb-NO" dirty="0"/>
              <a:t> </a:t>
            </a:r>
            <a:r>
              <a:rPr lang="nb-NO" dirty="0" err="1"/>
              <a:t>patients</a:t>
            </a:r>
            <a:r>
              <a:rPr lang="nb-NO" dirty="0"/>
              <a:t> </a:t>
            </a:r>
            <a:r>
              <a:rPr lang="nb-NO" dirty="0" err="1"/>
              <a:t>share</a:t>
            </a:r>
            <a:r>
              <a:rPr lang="nb-NO" dirty="0"/>
              <a:t> </a:t>
            </a:r>
            <a:r>
              <a:rPr lang="nb-NO" dirty="0" err="1"/>
              <a:t>their</a:t>
            </a:r>
            <a:r>
              <a:rPr lang="nb-NO" dirty="0"/>
              <a:t> </a:t>
            </a:r>
            <a:r>
              <a:rPr lang="nb-NO" dirty="0" err="1"/>
              <a:t>medical</a:t>
            </a:r>
            <a:r>
              <a:rPr lang="nb-NO" dirty="0"/>
              <a:t> records </a:t>
            </a:r>
            <a:r>
              <a:rPr lang="nb-NO" dirty="0" err="1"/>
              <a:t>on</a:t>
            </a:r>
            <a:r>
              <a:rPr lang="nb-NO" dirty="0"/>
              <a:t> </a:t>
            </a:r>
            <a:r>
              <a:rPr lang="nb-NO" dirty="0" err="1"/>
              <a:t>social</a:t>
            </a:r>
            <a:r>
              <a:rPr lang="nb-NO" dirty="0"/>
              <a:t> media</a:t>
            </a:r>
          </a:p>
          <a:p>
            <a:r>
              <a:rPr lang="nb-NO" dirty="0" err="1"/>
              <a:t>Directly</a:t>
            </a:r>
            <a:r>
              <a:rPr lang="nb-NO" dirty="0"/>
              <a:t> </a:t>
            </a:r>
            <a:r>
              <a:rPr lang="nb-NO" dirty="0" err="1"/>
              <a:t>identifiable</a:t>
            </a:r>
            <a:r>
              <a:rPr lang="nb-NO" dirty="0"/>
              <a:t> </a:t>
            </a:r>
            <a:r>
              <a:rPr lang="nb-NO" dirty="0" err="1"/>
              <a:t>information</a:t>
            </a:r>
            <a:r>
              <a:rPr lang="nb-NO" dirty="0"/>
              <a:t> </a:t>
            </a:r>
            <a:r>
              <a:rPr lang="nb-NO" dirty="0" err="1"/>
              <a:t>such</a:t>
            </a:r>
            <a:r>
              <a:rPr lang="nb-NO" dirty="0"/>
              <a:t> as </a:t>
            </a:r>
            <a:r>
              <a:rPr lang="nb-NO" dirty="0" err="1"/>
              <a:t>genome</a:t>
            </a:r>
            <a:r>
              <a:rPr lang="nb-NO" dirty="0"/>
              <a:t> </a:t>
            </a:r>
            <a:r>
              <a:rPr lang="nb-NO" dirty="0" err="1"/>
              <a:t>sequencing</a:t>
            </a:r>
            <a:r>
              <a:rPr lang="nb-NO" dirty="0"/>
              <a:t> data </a:t>
            </a:r>
            <a:r>
              <a:rPr lang="nb-NO" dirty="0" err="1"/>
              <a:t>are</a:t>
            </a:r>
            <a:r>
              <a:rPr lang="nb-NO" dirty="0"/>
              <a:t> not </a:t>
            </a:r>
            <a:r>
              <a:rPr lang="nb-NO" dirty="0" err="1"/>
              <a:t>released</a:t>
            </a:r>
            <a:r>
              <a:rPr lang="nb-NO" dirty="0"/>
              <a:t> in </a:t>
            </a:r>
            <a:r>
              <a:rPr lang="nb-NO" dirty="0" err="1"/>
              <a:t>publications</a:t>
            </a:r>
            <a:r>
              <a:rPr lang="nb-NO" dirty="0"/>
              <a:t>, </a:t>
            </a:r>
            <a:r>
              <a:rPr lang="nb-NO" dirty="0" err="1"/>
              <a:t>but</a:t>
            </a:r>
            <a:r>
              <a:rPr lang="nb-NO" dirty="0"/>
              <a:t> </a:t>
            </a:r>
            <a:r>
              <a:rPr lang="nb-NO" dirty="0" err="1"/>
              <a:t>stored</a:t>
            </a:r>
            <a:r>
              <a:rPr lang="nb-NO" dirty="0"/>
              <a:t> </a:t>
            </a:r>
            <a:r>
              <a:rPr lang="nb-NO" dirty="0" err="1"/>
              <a:t>securely</a:t>
            </a:r>
            <a:r>
              <a:rPr lang="nb-NO" dirty="0"/>
              <a:t>.</a:t>
            </a:r>
            <a:endParaRPr lang="en-US" dirty="0"/>
          </a:p>
        </p:txBody>
      </p:sp>
      <p:sp>
        <p:nvSpPr>
          <p:cNvPr id="5" name="Slide Number Placeholder 11">
            <a:extLst>
              <a:ext uri="{FF2B5EF4-FFF2-40B4-BE49-F238E27FC236}">
                <a16:creationId xmlns:a16="http://schemas.microsoft.com/office/drawing/2014/main" id="{2D75CAA9-C9ED-4D38-AB02-E55C8F0601F2}"/>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22</a:t>
            </a:fld>
            <a:endParaRPr lang="nb-NO" dirty="0"/>
          </a:p>
        </p:txBody>
      </p:sp>
    </p:spTree>
    <p:extLst>
      <p:ext uri="{BB962C8B-B14F-4D97-AF65-F5344CB8AC3E}">
        <p14:creationId xmlns:p14="http://schemas.microsoft.com/office/powerpoint/2010/main" val="159148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0513-0FCE-4DC0-93D0-F30CC7259F66}"/>
              </a:ext>
            </a:extLst>
          </p:cNvPr>
          <p:cNvSpPr>
            <a:spLocks noGrp="1"/>
          </p:cNvSpPr>
          <p:nvPr>
            <p:ph type="ctrTitle"/>
          </p:nvPr>
        </p:nvSpPr>
        <p:spPr>
          <a:xfrm>
            <a:off x="1524000" y="526744"/>
            <a:ext cx="8588188" cy="1073456"/>
          </a:xfrm>
        </p:spPr>
        <p:txBody>
          <a:bodyPr>
            <a:normAutofit/>
          </a:bodyPr>
          <a:lstStyle/>
          <a:p>
            <a:r>
              <a:rPr lang="en-US" sz="3200" dirty="0"/>
              <a:t>Publication is a common form of  “data processing” in research.</a:t>
            </a:r>
          </a:p>
        </p:txBody>
      </p:sp>
      <p:sp>
        <p:nvSpPr>
          <p:cNvPr id="3" name="Subtitle 2">
            <a:extLst>
              <a:ext uri="{FF2B5EF4-FFF2-40B4-BE49-F238E27FC236}">
                <a16:creationId xmlns:a16="http://schemas.microsoft.com/office/drawing/2014/main" id="{EE8A5D02-DD04-4F7C-ADF7-3BC279F92370}"/>
              </a:ext>
            </a:extLst>
          </p:cNvPr>
          <p:cNvSpPr>
            <a:spLocks noGrp="1"/>
          </p:cNvSpPr>
          <p:nvPr>
            <p:ph type="subTitle" idx="1"/>
          </p:nvPr>
        </p:nvSpPr>
        <p:spPr>
          <a:xfrm>
            <a:off x="1524000" y="2892271"/>
            <a:ext cx="9144000" cy="3024951"/>
          </a:xfrm>
        </p:spPr>
        <p:txBody>
          <a:bodyPr>
            <a:noAutofit/>
          </a:bodyPr>
          <a:lstStyle/>
          <a:p>
            <a:pPr algn="l"/>
            <a:r>
              <a:rPr lang="en-GB" sz="2800" dirty="0"/>
              <a:t>‘</a:t>
            </a:r>
            <a:r>
              <a:rPr lang="en-GB" sz="2800" dirty="0">
                <a:highlight>
                  <a:srgbClr val="FFFF00"/>
                </a:highlight>
              </a:rPr>
              <a:t>processing’ means any operation </a:t>
            </a:r>
            <a:r>
              <a:rPr lang="en-GB" sz="2800" dirty="0"/>
              <a:t>or set of operations which is performed on personal data or on sets of personal data, whether or not by automated means, such as collection, recording, organisation, structuring, storage, adaptation or alteration, retrieval, consultation, use, disclosure by transmission, </a:t>
            </a:r>
            <a:r>
              <a:rPr lang="en-GB" sz="2800" dirty="0">
                <a:highlight>
                  <a:srgbClr val="FFFF00"/>
                </a:highlight>
              </a:rPr>
              <a:t>dissemination or otherwise making available</a:t>
            </a:r>
            <a:r>
              <a:rPr lang="en-GB" sz="2800" dirty="0"/>
              <a:t>, alignment or combination, restriction, erasure or destruction;</a:t>
            </a:r>
          </a:p>
          <a:p>
            <a:pPr algn="l"/>
            <a:endParaRPr lang="en-US" sz="2800" dirty="0"/>
          </a:p>
        </p:txBody>
      </p:sp>
      <p:sp>
        <p:nvSpPr>
          <p:cNvPr id="4" name="Rectangle 3">
            <a:extLst>
              <a:ext uri="{FF2B5EF4-FFF2-40B4-BE49-F238E27FC236}">
                <a16:creationId xmlns:a16="http://schemas.microsoft.com/office/drawing/2014/main" id="{92B3403B-2748-424A-ADAC-4FD6EA4F9740}"/>
              </a:ext>
            </a:extLst>
          </p:cNvPr>
          <p:cNvSpPr/>
          <p:nvPr/>
        </p:nvSpPr>
        <p:spPr>
          <a:xfrm>
            <a:off x="1524000" y="5794588"/>
            <a:ext cx="3192412" cy="369332"/>
          </a:xfrm>
          <a:prstGeom prst="rect">
            <a:avLst/>
          </a:prstGeom>
        </p:spPr>
        <p:txBody>
          <a:bodyPr wrap="none">
            <a:spAutoFit/>
          </a:bodyPr>
          <a:lstStyle/>
          <a:p>
            <a:r>
              <a:rPr lang="en-US" dirty="0">
                <a:hlinkClick r:id="rId2"/>
              </a:rPr>
              <a:t>https://gdpr-info.eu/art-4-gdpr/</a:t>
            </a:r>
            <a:endParaRPr lang="en-US" dirty="0"/>
          </a:p>
        </p:txBody>
      </p:sp>
      <p:sp>
        <p:nvSpPr>
          <p:cNvPr id="6" name="Slide Number Placeholder 11">
            <a:extLst>
              <a:ext uri="{FF2B5EF4-FFF2-40B4-BE49-F238E27FC236}">
                <a16:creationId xmlns:a16="http://schemas.microsoft.com/office/drawing/2014/main" id="{D2C6782A-E969-4F77-994B-25180EFC1FEC}"/>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23</a:t>
            </a:fld>
            <a:endParaRPr lang="nb-NO" dirty="0"/>
          </a:p>
        </p:txBody>
      </p:sp>
    </p:spTree>
    <p:extLst>
      <p:ext uri="{BB962C8B-B14F-4D97-AF65-F5344CB8AC3E}">
        <p14:creationId xmlns:p14="http://schemas.microsoft.com/office/powerpoint/2010/main" val="427371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EFD3-14BA-4DE8-A808-504EDD3238BF}"/>
              </a:ext>
            </a:extLst>
          </p:cNvPr>
          <p:cNvSpPr>
            <a:spLocks noGrp="1"/>
          </p:cNvSpPr>
          <p:nvPr>
            <p:ph type="title"/>
          </p:nvPr>
        </p:nvSpPr>
        <p:spPr>
          <a:xfrm>
            <a:off x="838200" y="365126"/>
            <a:ext cx="10515600" cy="1102948"/>
          </a:xfrm>
        </p:spPr>
        <p:txBody>
          <a:bodyPr>
            <a:normAutofit fontScale="90000"/>
          </a:bodyPr>
          <a:lstStyle/>
          <a:p>
            <a:r>
              <a:rPr lang="en-US" sz="3600" dirty="0"/>
              <a:t>GDPR recital 26 may define certain types of </a:t>
            </a:r>
            <a:r>
              <a:rPr lang="en-US" sz="3600" dirty="0" err="1"/>
              <a:t>pseudonymised</a:t>
            </a:r>
            <a:r>
              <a:rPr lang="en-US" sz="3600" dirty="0"/>
              <a:t> data as anonymous</a:t>
            </a:r>
            <a:br>
              <a:rPr lang="en-US" sz="3600" dirty="0">
                <a:hlinkClick r:id="rId2"/>
              </a:rPr>
            </a:br>
            <a:r>
              <a:rPr lang="en-US" sz="1800" dirty="0">
                <a:hlinkClick r:id="rId2"/>
              </a:rPr>
              <a:t>https://gdpr-info.eu/recitals/no-26/</a:t>
            </a:r>
            <a:endParaRPr lang="en-US" sz="1800" dirty="0"/>
          </a:p>
        </p:txBody>
      </p:sp>
      <p:sp>
        <p:nvSpPr>
          <p:cNvPr id="5" name="Content Placeholder 4">
            <a:extLst>
              <a:ext uri="{FF2B5EF4-FFF2-40B4-BE49-F238E27FC236}">
                <a16:creationId xmlns:a16="http://schemas.microsoft.com/office/drawing/2014/main" id="{87D9BD3B-951A-46C6-83BE-A5ACED5F5932}"/>
              </a:ext>
            </a:extLst>
          </p:cNvPr>
          <p:cNvSpPr>
            <a:spLocks noGrp="1"/>
          </p:cNvSpPr>
          <p:nvPr>
            <p:ph idx="1"/>
          </p:nvPr>
        </p:nvSpPr>
        <p:spPr/>
        <p:txBody>
          <a:bodyPr/>
          <a:lstStyle/>
          <a:p>
            <a:r>
              <a:rPr lang="en-GB" dirty="0"/>
              <a:t>The principles of data protection should therefore not apply to anonymous information, namely information which does not relate to an identified or identifiable natural person or to </a:t>
            </a:r>
            <a:r>
              <a:rPr lang="en-GB" dirty="0">
                <a:highlight>
                  <a:srgbClr val="FFFF00"/>
                </a:highlight>
              </a:rPr>
              <a:t>personal data rendered anonymous in such a manner that the data subject is not or no longer identifiable</a:t>
            </a:r>
            <a:r>
              <a:rPr lang="en-GB" dirty="0"/>
              <a:t>.</a:t>
            </a:r>
          </a:p>
          <a:p>
            <a:r>
              <a:rPr lang="en-GB" dirty="0"/>
              <a:t>To ascertain whether means are reasonably likely to be used to identify the natural person, account should be taken of all objective factors, such as the costs of and the amount of time required for identification, taking into consideration the available technology at the time of the processing and technological developments</a:t>
            </a:r>
            <a:endParaRPr lang="nb-NO" dirty="0"/>
          </a:p>
        </p:txBody>
      </p:sp>
      <p:sp>
        <p:nvSpPr>
          <p:cNvPr id="6" name="Slide Number Placeholder 11">
            <a:extLst>
              <a:ext uri="{FF2B5EF4-FFF2-40B4-BE49-F238E27FC236}">
                <a16:creationId xmlns:a16="http://schemas.microsoft.com/office/drawing/2014/main" id="{AD13D279-5BB2-4833-AD54-D3A46E986BC7}"/>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24</a:t>
            </a:fld>
            <a:endParaRPr lang="nb-NO" dirty="0"/>
          </a:p>
        </p:txBody>
      </p:sp>
    </p:spTree>
    <p:extLst>
      <p:ext uri="{BB962C8B-B14F-4D97-AF65-F5344CB8AC3E}">
        <p14:creationId xmlns:p14="http://schemas.microsoft.com/office/powerpoint/2010/main" val="3009244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EFD3-14BA-4DE8-A808-504EDD3238BF}"/>
              </a:ext>
            </a:extLst>
          </p:cNvPr>
          <p:cNvSpPr>
            <a:spLocks noGrp="1"/>
          </p:cNvSpPr>
          <p:nvPr>
            <p:ph type="title"/>
          </p:nvPr>
        </p:nvSpPr>
        <p:spPr>
          <a:xfrm>
            <a:off x="600075" y="141733"/>
            <a:ext cx="10991850" cy="933156"/>
          </a:xfrm>
        </p:spPr>
        <p:txBody>
          <a:bodyPr>
            <a:normAutofit/>
          </a:bodyPr>
          <a:lstStyle/>
          <a:p>
            <a:pPr algn="ctr"/>
            <a:r>
              <a:rPr lang="en-US" sz="2400" dirty="0"/>
              <a:t>A CJEU decision may open for a liberal interpretation of Recital 26</a:t>
            </a:r>
          </a:p>
        </p:txBody>
      </p:sp>
      <p:pic>
        <p:nvPicPr>
          <p:cNvPr id="4" name="Picture 3">
            <a:extLst>
              <a:ext uri="{FF2B5EF4-FFF2-40B4-BE49-F238E27FC236}">
                <a16:creationId xmlns:a16="http://schemas.microsoft.com/office/drawing/2014/main" id="{98115549-947D-411A-892A-E6720D70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042" y="1080095"/>
            <a:ext cx="6353174" cy="3563510"/>
          </a:xfrm>
          <a:prstGeom prst="rect">
            <a:avLst/>
          </a:prstGeom>
        </p:spPr>
      </p:pic>
      <p:sp>
        <p:nvSpPr>
          <p:cNvPr id="5" name="Rectangle 4">
            <a:hlinkClick r:id="rId3"/>
            <a:extLst>
              <a:ext uri="{FF2B5EF4-FFF2-40B4-BE49-F238E27FC236}">
                <a16:creationId xmlns:a16="http://schemas.microsoft.com/office/drawing/2014/main" id="{7419479A-0259-45C0-983B-83C4E2AB3EFA}"/>
              </a:ext>
            </a:extLst>
          </p:cNvPr>
          <p:cNvSpPr/>
          <p:nvPr/>
        </p:nvSpPr>
        <p:spPr>
          <a:xfrm>
            <a:off x="3370075" y="4648812"/>
            <a:ext cx="3737351" cy="307777"/>
          </a:xfrm>
          <a:prstGeom prst="rect">
            <a:avLst/>
          </a:prstGeom>
        </p:spPr>
        <p:txBody>
          <a:bodyPr wrap="square">
            <a:spAutoFit/>
          </a:bodyPr>
          <a:lstStyle/>
          <a:p>
            <a:r>
              <a:rPr lang="nb-NO" sz="1400" b="1" u="sng" dirty="0">
                <a:solidFill>
                  <a:schemeClr val="tx1">
                    <a:lumMod val="50000"/>
                    <a:lumOff val="50000"/>
                  </a:schemeClr>
                </a:solidFill>
              </a:rPr>
              <a:t>https://doi.org/10.1016/j.clsr.2018.01.002</a:t>
            </a:r>
          </a:p>
        </p:txBody>
      </p:sp>
      <p:sp>
        <p:nvSpPr>
          <p:cNvPr id="8" name="Slide Number Placeholder 11">
            <a:extLst>
              <a:ext uri="{FF2B5EF4-FFF2-40B4-BE49-F238E27FC236}">
                <a16:creationId xmlns:a16="http://schemas.microsoft.com/office/drawing/2014/main" id="{1A05FA54-1B3D-43D0-88F9-3FA7DA066CC4}"/>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25</a:t>
            </a:fld>
            <a:endParaRPr lang="nb-NO" dirty="0"/>
          </a:p>
        </p:txBody>
      </p:sp>
      <p:sp>
        <p:nvSpPr>
          <p:cNvPr id="3" name="TextBox 2">
            <a:extLst>
              <a:ext uri="{FF2B5EF4-FFF2-40B4-BE49-F238E27FC236}">
                <a16:creationId xmlns:a16="http://schemas.microsoft.com/office/drawing/2014/main" id="{CDC37532-7ED5-4856-A634-BC5AD0810CAA}"/>
              </a:ext>
            </a:extLst>
          </p:cNvPr>
          <p:cNvSpPr txBox="1"/>
          <p:nvPr/>
        </p:nvSpPr>
        <p:spPr>
          <a:xfrm>
            <a:off x="2415348" y="5103674"/>
            <a:ext cx="7361304" cy="1754326"/>
          </a:xfrm>
          <a:prstGeom prst="rect">
            <a:avLst/>
          </a:prstGeom>
          <a:noFill/>
        </p:spPr>
        <p:txBody>
          <a:bodyPr wrap="square" rtlCol="0">
            <a:spAutoFit/>
          </a:bodyPr>
          <a:lstStyle/>
          <a:p>
            <a:r>
              <a:rPr lang="en-US" dirty="0"/>
              <a:t>“They concluded that the data were personal, but only because of the existence of legal channels enabling the competent authority to obtain identifying information from the internet service provider in the event of a cyber-attack.</a:t>
            </a:r>
            <a:r>
              <a:rPr lang="en-US" baseline="30000" dirty="0">
                <a:hlinkClick r:id="rId4"/>
              </a:rPr>
              <a:t>25</a:t>
            </a:r>
            <a:r>
              <a:rPr lang="en-US" dirty="0"/>
              <a:t> In the absence of these channels, the data would not have been considered personal simply because a known third party could identify them”</a:t>
            </a:r>
          </a:p>
        </p:txBody>
      </p:sp>
    </p:spTree>
    <p:extLst>
      <p:ext uri="{BB962C8B-B14F-4D97-AF65-F5344CB8AC3E}">
        <p14:creationId xmlns:p14="http://schemas.microsoft.com/office/powerpoint/2010/main" val="405981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8FAD-BF98-4F08-AD90-4E643D2B88D7}"/>
              </a:ext>
            </a:extLst>
          </p:cNvPr>
          <p:cNvSpPr>
            <a:spLocks noGrp="1"/>
          </p:cNvSpPr>
          <p:nvPr>
            <p:ph type="title"/>
          </p:nvPr>
        </p:nvSpPr>
        <p:spPr/>
        <p:txBody>
          <a:bodyPr/>
          <a:lstStyle/>
          <a:p>
            <a:r>
              <a:rPr lang="nb-NO" dirty="0"/>
              <a:t>The «</a:t>
            </a:r>
            <a:r>
              <a:rPr lang="nb-NO" dirty="0" err="1"/>
              <a:t>Breyer</a:t>
            </a:r>
            <a:r>
              <a:rPr lang="nb-NO" dirty="0"/>
              <a:t> case» </a:t>
            </a:r>
          </a:p>
        </p:txBody>
      </p:sp>
      <p:sp>
        <p:nvSpPr>
          <p:cNvPr id="3" name="Content Placeholder 2">
            <a:extLst>
              <a:ext uri="{FF2B5EF4-FFF2-40B4-BE49-F238E27FC236}">
                <a16:creationId xmlns:a16="http://schemas.microsoft.com/office/drawing/2014/main" id="{170B39B5-14CE-4163-9084-95774E1C7218}"/>
              </a:ext>
            </a:extLst>
          </p:cNvPr>
          <p:cNvSpPr>
            <a:spLocks noGrp="1"/>
          </p:cNvSpPr>
          <p:nvPr>
            <p:ph idx="1"/>
          </p:nvPr>
        </p:nvSpPr>
        <p:spPr/>
        <p:txBody>
          <a:bodyPr/>
          <a:lstStyle/>
          <a:p>
            <a:r>
              <a:rPr lang="nb-NO" dirty="0"/>
              <a:t>The </a:t>
            </a:r>
            <a:r>
              <a:rPr lang="nb-NO" dirty="0" err="1"/>
              <a:t>definition</a:t>
            </a:r>
            <a:r>
              <a:rPr lang="nb-NO" dirty="0"/>
              <a:t> </a:t>
            </a:r>
            <a:r>
              <a:rPr lang="nb-NO" dirty="0" err="1"/>
              <a:t>of</a:t>
            </a:r>
            <a:r>
              <a:rPr lang="nb-NO" dirty="0"/>
              <a:t> «personal data» is relative.</a:t>
            </a:r>
          </a:p>
          <a:p>
            <a:r>
              <a:rPr lang="nb-NO" dirty="0"/>
              <a:t>The </a:t>
            </a:r>
            <a:r>
              <a:rPr lang="nb-NO" dirty="0" err="1"/>
              <a:t>key</a:t>
            </a:r>
            <a:r>
              <a:rPr lang="nb-NO" dirty="0"/>
              <a:t> </a:t>
            </a:r>
            <a:r>
              <a:rPr lang="nb-NO" dirty="0" err="1"/>
              <a:t>point</a:t>
            </a:r>
            <a:r>
              <a:rPr lang="nb-NO" dirty="0"/>
              <a:t> is </a:t>
            </a:r>
            <a:r>
              <a:rPr lang="nb-NO" dirty="0" err="1"/>
              <a:t>if</a:t>
            </a:r>
            <a:r>
              <a:rPr lang="nb-NO" dirty="0"/>
              <a:t> an </a:t>
            </a:r>
            <a:r>
              <a:rPr lang="nb-NO" dirty="0" err="1"/>
              <a:t>individual</a:t>
            </a:r>
            <a:r>
              <a:rPr lang="nb-NO" dirty="0"/>
              <a:t> has legal </a:t>
            </a:r>
            <a:r>
              <a:rPr lang="nb-NO" dirty="0" err="1"/>
              <a:t>access</a:t>
            </a:r>
            <a:r>
              <a:rPr lang="nb-NO" dirty="0"/>
              <a:t> to </a:t>
            </a:r>
            <a:r>
              <a:rPr lang="nb-NO" dirty="0" err="1"/>
              <a:t>information</a:t>
            </a:r>
            <a:r>
              <a:rPr lang="nb-NO" dirty="0"/>
              <a:t> </a:t>
            </a:r>
            <a:r>
              <a:rPr lang="nb-NO" dirty="0" err="1"/>
              <a:t>that</a:t>
            </a:r>
            <a:r>
              <a:rPr lang="nb-NO" dirty="0"/>
              <a:t> </a:t>
            </a:r>
            <a:r>
              <a:rPr lang="nb-NO" dirty="0" err="1"/>
              <a:t>can</a:t>
            </a:r>
            <a:r>
              <a:rPr lang="nb-NO" dirty="0"/>
              <a:t> be used to re-</a:t>
            </a:r>
            <a:r>
              <a:rPr lang="nb-NO" dirty="0" err="1"/>
              <a:t>identify</a:t>
            </a:r>
            <a:r>
              <a:rPr lang="nb-NO" dirty="0"/>
              <a:t> </a:t>
            </a:r>
            <a:r>
              <a:rPr lang="nb-NO" dirty="0" err="1"/>
              <a:t>the</a:t>
            </a:r>
            <a:r>
              <a:rPr lang="nb-NO" dirty="0"/>
              <a:t> </a:t>
            </a:r>
            <a:r>
              <a:rPr lang="nb-NO" dirty="0" err="1"/>
              <a:t>subject</a:t>
            </a:r>
            <a:r>
              <a:rPr lang="nb-NO" dirty="0"/>
              <a:t>.</a:t>
            </a:r>
          </a:p>
          <a:p>
            <a:r>
              <a:rPr lang="nb-NO" dirty="0"/>
              <a:t>Norwegian </a:t>
            </a:r>
            <a:r>
              <a:rPr lang="nb-NO" dirty="0" err="1"/>
              <a:t>law</a:t>
            </a:r>
            <a:r>
              <a:rPr lang="nb-NO" dirty="0"/>
              <a:t> binds </a:t>
            </a:r>
            <a:r>
              <a:rPr lang="nb-NO" dirty="0" err="1"/>
              <a:t>researchers</a:t>
            </a:r>
            <a:r>
              <a:rPr lang="nb-NO" dirty="0"/>
              <a:t> to </a:t>
            </a:r>
            <a:r>
              <a:rPr lang="nb-NO" dirty="0" err="1"/>
              <a:t>confidentiality</a:t>
            </a:r>
            <a:r>
              <a:rPr lang="nb-NO" dirty="0"/>
              <a:t>.</a:t>
            </a:r>
          </a:p>
          <a:p>
            <a:r>
              <a:rPr lang="nb-NO" dirty="0"/>
              <a:t>The </a:t>
            </a:r>
            <a:r>
              <a:rPr lang="nb-NO" dirty="0" err="1"/>
              <a:t>implication</a:t>
            </a:r>
            <a:r>
              <a:rPr lang="nb-NO" dirty="0"/>
              <a:t> is </a:t>
            </a:r>
            <a:r>
              <a:rPr lang="nb-NO" dirty="0" err="1"/>
              <a:t>that</a:t>
            </a:r>
            <a:r>
              <a:rPr lang="nb-NO" dirty="0"/>
              <a:t> </a:t>
            </a:r>
            <a:r>
              <a:rPr lang="nb-NO" dirty="0" err="1"/>
              <a:t>the</a:t>
            </a:r>
            <a:r>
              <a:rPr lang="nb-NO" dirty="0"/>
              <a:t> </a:t>
            </a:r>
            <a:r>
              <a:rPr lang="nb-NO" dirty="0" err="1"/>
              <a:t>researchers</a:t>
            </a:r>
            <a:r>
              <a:rPr lang="nb-NO" dirty="0"/>
              <a:t> </a:t>
            </a:r>
            <a:r>
              <a:rPr lang="nb-NO" dirty="0" err="1"/>
              <a:t>knowledge</a:t>
            </a:r>
            <a:r>
              <a:rPr lang="nb-NO" dirty="0"/>
              <a:t> </a:t>
            </a:r>
            <a:r>
              <a:rPr lang="nb-NO" dirty="0" err="1"/>
              <a:t>about</a:t>
            </a:r>
            <a:r>
              <a:rPr lang="nb-NO" dirty="0"/>
              <a:t> data </a:t>
            </a:r>
            <a:r>
              <a:rPr lang="nb-NO" dirty="0" err="1"/>
              <a:t>subjects</a:t>
            </a:r>
            <a:r>
              <a:rPr lang="nb-NO" dirty="0"/>
              <a:t> is not a legal </a:t>
            </a:r>
            <a:r>
              <a:rPr lang="nb-NO" dirty="0" err="1"/>
              <a:t>source</a:t>
            </a:r>
            <a:r>
              <a:rPr lang="nb-NO" dirty="0"/>
              <a:t> for a </a:t>
            </a:r>
            <a:r>
              <a:rPr lang="nb-NO" dirty="0" err="1"/>
              <a:t>third</a:t>
            </a:r>
            <a:r>
              <a:rPr lang="nb-NO" dirty="0"/>
              <a:t> party to re-</a:t>
            </a:r>
            <a:r>
              <a:rPr lang="nb-NO" dirty="0" err="1"/>
              <a:t>identify</a:t>
            </a:r>
            <a:r>
              <a:rPr lang="nb-NO" dirty="0"/>
              <a:t> </a:t>
            </a:r>
            <a:r>
              <a:rPr lang="nb-NO" dirty="0" err="1"/>
              <a:t>the</a:t>
            </a:r>
            <a:r>
              <a:rPr lang="nb-NO" dirty="0"/>
              <a:t> </a:t>
            </a:r>
            <a:r>
              <a:rPr lang="nb-NO" dirty="0" err="1"/>
              <a:t>subjects</a:t>
            </a:r>
            <a:r>
              <a:rPr lang="nb-NO" dirty="0"/>
              <a:t>.</a:t>
            </a:r>
          </a:p>
          <a:p>
            <a:endParaRPr lang="nb-NO" dirty="0"/>
          </a:p>
        </p:txBody>
      </p:sp>
      <p:sp>
        <p:nvSpPr>
          <p:cNvPr id="5" name="Rectangle 4">
            <a:extLst>
              <a:ext uri="{FF2B5EF4-FFF2-40B4-BE49-F238E27FC236}">
                <a16:creationId xmlns:a16="http://schemas.microsoft.com/office/drawing/2014/main" id="{2CEA0FEE-4F1D-4153-86C6-8919A25D6353}"/>
              </a:ext>
            </a:extLst>
          </p:cNvPr>
          <p:cNvSpPr/>
          <p:nvPr/>
        </p:nvSpPr>
        <p:spPr>
          <a:xfrm>
            <a:off x="1048717" y="4881662"/>
            <a:ext cx="6917411" cy="923330"/>
          </a:xfrm>
          <a:prstGeom prst="rect">
            <a:avLst/>
          </a:prstGeom>
        </p:spPr>
        <p:txBody>
          <a:bodyPr wrap="square">
            <a:spAutoFit/>
          </a:bodyPr>
          <a:lstStyle/>
          <a:p>
            <a:r>
              <a:rPr lang="nb-NO" dirty="0"/>
              <a:t>Links to </a:t>
            </a:r>
            <a:r>
              <a:rPr lang="nb-NO" dirty="0" err="1"/>
              <a:t>discussions</a:t>
            </a:r>
            <a:r>
              <a:rPr lang="nb-NO" dirty="0"/>
              <a:t> </a:t>
            </a:r>
            <a:r>
              <a:rPr lang="nb-NO" dirty="0" err="1"/>
              <a:t>about</a:t>
            </a:r>
            <a:r>
              <a:rPr lang="nb-NO" dirty="0"/>
              <a:t> </a:t>
            </a:r>
            <a:r>
              <a:rPr lang="nb-NO" dirty="0" err="1"/>
              <a:t>the</a:t>
            </a:r>
            <a:r>
              <a:rPr lang="nb-NO" dirty="0"/>
              <a:t> </a:t>
            </a:r>
            <a:r>
              <a:rPr lang="nb-NO" dirty="0" err="1"/>
              <a:t>Breyer</a:t>
            </a:r>
            <a:r>
              <a:rPr lang="nb-NO" dirty="0"/>
              <a:t> Case: </a:t>
            </a:r>
          </a:p>
          <a:p>
            <a:r>
              <a:rPr lang="nb-NO" dirty="0">
                <a:hlinkClick r:id="rId2"/>
              </a:rPr>
              <a:t>Advokatfirma Bird&amp;Bird</a:t>
            </a:r>
            <a:endParaRPr lang="nb-NO" dirty="0"/>
          </a:p>
          <a:p>
            <a:r>
              <a:rPr lang="nb-NO" dirty="0">
                <a:hlinkClick r:id="rId3"/>
              </a:rPr>
              <a:t>EU Law Analysis </a:t>
            </a:r>
            <a:endParaRPr lang="nb-NO" dirty="0"/>
          </a:p>
        </p:txBody>
      </p:sp>
      <p:sp>
        <p:nvSpPr>
          <p:cNvPr id="6" name="Slide Number Placeholder 11">
            <a:extLst>
              <a:ext uri="{FF2B5EF4-FFF2-40B4-BE49-F238E27FC236}">
                <a16:creationId xmlns:a16="http://schemas.microsoft.com/office/drawing/2014/main" id="{EB8E870B-4DCC-4000-9B25-5A2AE3CCCAE3}"/>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26</a:t>
            </a:fld>
            <a:endParaRPr lang="nb-NO" dirty="0"/>
          </a:p>
        </p:txBody>
      </p:sp>
    </p:spTree>
    <p:extLst>
      <p:ext uri="{BB962C8B-B14F-4D97-AF65-F5344CB8AC3E}">
        <p14:creationId xmlns:p14="http://schemas.microsoft.com/office/powerpoint/2010/main" val="399782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A1C10-1789-4052-B167-B48C808F543C}"/>
              </a:ext>
            </a:extLst>
          </p:cNvPr>
          <p:cNvSpPr>
            <a:spLocks noGrp="1"/>
          </p:cNvSpPr>
          <p:nvPr>
            <p:ph idx="1"/>
          </p:nvPr>
        </p:nvSpPr>
        <p:spPr>
          <a:xfrm>
            <a:off x="987829" y="4514181"/>
            <a:ext cx="10515600" cy="2082312"/>
          </a:xfrm>
        </p:spPr>
        <p:txBody>
          <a:bodyPr>
            <a:normAutofit fontScale="92500" lnSpcReduction="20000"/>
          </a:bodyPr>
          <a:lstStyle/>
          <a:p>
            <a:r>
              <a:rPr lang="en-GB" dirty="0"/>
              <a:t>In other words, they [the motivated intruders] have </a:t>
            </a:r>
            <a:r>
              <a:rPr lang="en-GB" dirty="0">
                <a:highlight>
                  <a:srgbClr val="FFFF00"/>
                </a:highlight>
              </a:rPr>
              <a:t>access to resources such as the internet, public databases and libraries</a:t>
            </a:r>
            <a:r>
              <a:rPr lang="en-GB" dirty="0"/>
              <a:t>. It must also be presumed that they will be able to use various investigative techniques to communicate with people who know the identities of individuals in the data set. However, the motivated intruder should </a:t>
            </a:r>
            <a:r>
              <a:rPr lang="en-GB" dirty="0">
                <a:highlight>
                  <a:srgbClr val="FFFF00"/>
                </a:highlight>
              </a:rPr>
              <a:t>not</a:t>
            </a:r>
            <a:r>
              <a:rPr lang="en-GB" dirty="0"/>
              <a:t> be deemed to have specialist knowledge, such as </a:t>
            </a:r>
            <a:r>
              <a:rPr lang="en-GB" dirty="0">
                <a:highlight>
                  <a:srgbClr val="FFFF00"/>
                </a:highlight>
              </a:rPr>
              <a:t>expertise in data hacking, or access to specialist equipment to force access to data that is securely stored</a:t>
            </a:r>
            <a:r>
              <a:rPr lang="en-GB" dirty="0"/>
              <a:t>. </a:t>
            </a:r>
            <a:endParaRPr lang="nb-NO" dirty="0">
              <a:solidFill>
                <a:srgbClr val="FF0000"/>
              </a:solidFill>
            </a:endParaRPr>
          </a:p>
        </p:txBody>
      </p:sp>
      <p:pic>
        <p:nvPicPr>
          <p:cNvPr id="4" name="Picture 3">
            <a:extLst>
              <a:ext uri="{FF2B5EF4-FFF2-40B4-BE49-F238E27FC236}">
                <a16:creationId xmlns:a16="http://schemas.microsoft.com/office/drawing/2014/main" id="{FA41AE74-972E-4B89-9EE7-D640EEA3FA70}"/>
              </a:ext>
            </a:extLst>
          </p:cNvPr>
          <p:cNvPicPr>
            <a:picLocks noChangeAspect="1"/>
          </p:cNvPicPr>
          <p:nvPr/>
        </p:nvPicPr>
        <p:blipFill>
          <a:blip r:embed="rId2"/>
          <a:stretch>
            <a:fillRect/>
          </a:stretch>
        </p:blipFill>
        <p:spPr>
          <a:xfrm>
            <a:off x="1321927" y="1787447"/>
            <a:ext cx="2721567" cy="1144265"/>
          </a:xfrm>
          <a:prstGeom prst="rect">
            <a:avLst/>
          </a:prstGeom>
        </p:spPr>
      </p:pic>
      <p:pic>
        <p:nvPicPr>
          <p:cNvPr id="5" name="Picture 4">
            <a:extLst>
              <a:ext uri="{FF2B5EF4-FFF2-40B4-BE49-F238E27FC236}">
                <a16:creationId xmlns:a16="http://schemas.microsoft.com/office/drawing/2014/main" id="{1E363305-A75B-47DA-9A6A-7536FEF98E74}"/>
              </a:ext>
            </a:extLst>
          </p:cNvPr>
          <p:cNvPicPr>
            <a:picLocks noChangeAspect="1"/>
          </p:cNvPicPr>
          <p:nvPr/>
        </p:nvPicPr>
        <p:blipFill>
          <a:blip r:embed="rId3"/>
          <a:stretch>
            <a:fillRect/>
          </a:stretch>
        </p:blipFill>
        <p:spPr>
          <a:xfrm>
            <a:off x="4380826" y="1795743"/>
            <a:ext cx="2580000" cy="804167"/>
          </a:xfrm>
          <a:prstGeom prst="rect">
            <a:avLst/>
          </a:prstGeom>
        </p:spPr>
      </p:pic>
      <p:sp>
        <p:nvSpPr>
          <p:cNvPr id="8" name="TextBox 7">
            <a:extLst>
              <a:ext uri="{FF2B5EF4-FFF2-40B4-BE49-F238E27FC236}">
                <a16:creationId xmlns:a16="http://schemas.microsoft.com/office/drawing/2014/main" id="{B96EE2C2-894B-47F8-BA13-30649B575FA2}"/>
              </a:ext>
            </a:extLst>
          </p:cNvPr>
          <p:cNvSpPr txBox="1"/>
          <p:nvPr/>
        </p:nvSpPr>
        <p:spPr>
          <a:xfrm flipH="1">
            <a:off x="1215736" y="3186903"/>
            <a:ext cx="9760528" cy="1200329"/>
          </a:xfrm>
          <a:prstGeom prst="rect">
            <a:avLst/>
          </a:prstGeom>
          <a:noFill/>
        </p:spPr>
        <p:txBody>
          <a:bodyPr wrap="square" rtlCol="0">
            <a:spAutoFit/>
          </a:bodyPr>
          <a:lstStyle/>
          <a:p>
            <a:r>
              <a:rPr lang="nb-NO" sz="2400" dirty="0"/>
              <a:t>«Motivated Intruder Test» </a:t>
            </a:r>
          </a:p>
          <a:p>
            <a:r>
              <a:rPr lang="en-GB" sz="2400" dirty="0"/>
              <a:t>This involves testing whether the data can be re-identified </a:t>
            </a:r>
            <a:r>
              <a:rPr lang="en-GB" sz="2400" i="1" dirty="0"/>
              <a:t>if </a:t>
            </a:r>
            <a:r>
              <a:rPr lang="en-GB" sz="2400" dirty="0"/>
              <a:t>an intruder should attempt to do so</a:t>
            </a:r>
            <a:r>
              <a:rPr lang="en-GB" dirty="0"/>
              <a:t>. </a:t>
            </a:r>
            <a:endParaRPr lang="nb-NO" sz="2400" dirty="0"/>
          </a:p>
        </p:txBody>
      </p:sp>
      <p:sp>
        <p:nvSpPr>
          <p:cNvPr id="2" name="TextBox 1">
            <a:extLst>
              <a:ext uri="{FF2B5EF4-FFF2-40B4-BE49-F238E27FC236}">
                <a16:creationId xmlns:a16="http://schemas.microsoft.com/office/drawing/2014/main" id="{514EA3E6-19B9-4861-80DF-377E4255AA45}"/>
              </a:ext>
            </a:extLst>
          </p:cNvPr>
          <p:cNvSpPr txBox="1"/>
          <p:nvPr/>
        </p:nvSpPr>
        <p:spPr>
          <a:xfrm>
            <a:off x="2012690" y="349882"/>
            <a:ext cx="8391492" cy="1200329"/>
          </a:xfrm>
          <a:prstGeom prst="rect">
            <a:avLst/>
          </a:prstGeom>
          <a:noFill/>
        </p:spPr>
        <p:txBody>
          <a:bodyPr wrap="square" rtlCol="0">
            <a:spAutoFit/>
          </a:bodyPr>
          <a:lstStyle/>
          <a:p>
            <a:pPr algn="ctr"/>
            <a:r>
              <a:rPr lang="en-US" sz="2400" dirty="0"/>
              <a:t>The consequence of the Breyer case is that the data processor should determine if research subjects can be reidentified from data that are legally accessible for a third party</a:t>
            </a:r>
            <a:endParaRPr lang="en-US" sz="2400" u="sng" dirty="0"/>
          </a:p>
        </p:txBody>
      </p:sp>
      <p:sp>
        <p:nvSpPr>
          <p:cNvPr id="7" name="Rectangle 6">
            <a:extLst>
              <a:ext uri="{FF2B5EF4-FFF2-40B4-BE49-F238E27FC236}">
                <a16:creationId xmlns:a16="http://schemas.microsoft.com/office/drawing/2014/main" id="{CF5041D5-7CEE-4AFE-AFE6-3B3D2414DB36}"/>
              </a:ext>
            </a:extLst>
          </p:cNvPr>
          <p:cNvSpPr/>
          <p:nvPr/>
        </p:nvSpPr>
        <p:spPr>
          <a:xfrm>
            <a:off x="2052508" y="2596324"/>
            <a:ext cx="6096000" cy="584775"/>
          </a:xfrm>
          <a:prstGeom prst="rect">
            <a:avLst/>
          </a:prstGeom>
        </p:spPr>
        <p:txBody>
          <a:bodyPr>
            <a:spAutoFit/>
          </a:bodyPr>
          <a:lstStyle/>
          <a:p>
            <a:r>
              <a:rPr lang="en-US" sz="1600" dirty="0">
                <a:hlinkClick r:id="rId4"/>
              </a:rPr>
              <a:t>https://www.datatilsynet.no/en/regulations-and-tools/guidelines/anonymisation/</a:t>
            </a:r>
            <a:endParaRPr lang="en-US" sz="1600" dirty="0"/>
          </a:p>
        </p:txBody>
      </p:sp>
      <p:sp>
        <p:nvSpPr>
          <p:cNvPr id="9" name="Slide Number Placeholder 11">
            <a:extLst>
              <a:ext uri="{FF2B5EF4-FFF2-40B4-BE49-F238E27FC236}">
                <a16:creationId xmlns:a16="http://schemas.microsoft.com/office/drawing/2014/main" id="{7965A4FA-CE21-4605-B341-1461E0DF25CF}"/>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27</a:t>
            </a:fld>
            <a:endParaRPr lang="nb-NO" dirty="0"/>
          </a:p>
        </p:txBody>
      </p:sp>
    </p:spTree>
    <p:extLst>
      <p:ext uri="{BB962C8B-B14F-4D97-AF65-F5344CB8AC3E}">
        <p14:creationId xmlns:p14="http://schemas.microsoft.com/office/powerpoint/2010/main" val="240305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8AA2-302C-4B72-BD83-1B147C50C8A6}"/>
              </a:ext>
            </a:extLst>
          </p:cNvPr>
          <p:cNvSpPr>
            <a:spLocks noGrp="1"/>
          </p:cNvSpPr>
          <p:nvPr>
            <p:ph type="title"/>
          </p:nvPr>
        </p:nvSpPr>
        <p:spPr>
          <a:xfrm>
            <a:off x="2710961" y="1802161"/>
            <a:ext cx="6248400" cy="959143"/>
          </a:xfrm>
        </p:spPr>
        <p:txBody>
          <a:bodyPr>
            <a:normAutofit/>
          </a:bodyPr>
          <a:lstStyle/>
          <a:p>
            <a:pPr algn="ctr"/>
            <a:r>
              <a:rPr lang="en-US" sz="2000" b="1" dirty="0"/>
              <a:t>Art. 39 GDPR</a:t>
            </a:r>
            <a:br>
              <a:rPr lang="en-US" sz="2000" b="1" dirty="0"/>
            </a:br>
            <a:r>
              <a:rPr lang="en-US" sz="2000" b="1" dirty="0"/>
              <a:t>Tasks of the data protection officer</a:t>
            </a:r>
            <a:endParaRPr lang="en-US" sz="2000" dirty="0"/>
          </a:p>
        </p:txBody>
      </p:sp>
      <p:sp>
        <p:nvSpPr>
          <p:cNvPr id="3" name="Content Placeholder 2">
            <a:extLst>
              <a:ext uri="{FF2B5EF4-FFF2-40B4-BE49-F238E27FC236}">
                <a16:creationId xmlns:a16="http://schemas.microsoft.com/office/drawing/2014/main" id="{C66254F1-41B7-4204-AF14-C2B4E15F6059}"/>
              </a:ext>
            </a:extLst>
          </p:cNvPr>
          <p:cNvSpPr>
            <a:spLocks noGrp="1"/>
          </p:cNvSpPr>
          <p:nvPr>
            <p:ph idx="1"/>
          </p:nvPr>
        </p:nvSpPr>
        <p:spPr>
          <a:xfrm>
            <a:off x="838199" y="3257130"/>
            <a:ext cx="10515600" cy="2104964"/>
          </a:xfrm>
        </p:spPr>
        <p:txBody>
          <a:bodyPr>
            <a:normAutofit/>
          </a:bodyPr>
          <a:lstStyle/>
          <a:p>
            <a:r>
              <a:rPr lang="en-US" sz="2000" dirty="0"/>
              <a:t>The data protection officer shall in the performance of his or her tasks have due regard to the risk associated with processing operations, taking into account the nature, scope, context and purposes of processing.</a:t>
            </a:r>
          </a:p>
          <a:p>
            <a:r>
              <a:rPr lang="en-US" sz="2000" dirty="0"/>
              <a:t>(Recital 97): The necessary level of expert knowledge should be determined </a:t>
            </a:r>
            <a:r>
              <a:rPr lang="en-US" sz="2000" u="sng" dirty="0"/>
              <a:t>in particular </a:t>
            </a:r>
            <a:r>
              <a:rPr lang="en-US" sz="2000" dirty="0"/>
              <a:t>according to the data processing operations carried out and the protection required for the personal data processed by the controller or the processor</a:t>
            </a:r>
          </a:p>
        </p:txBody>
      </p:sp>
      <p:sp>
        <p:nvSpPr>
          <p:cNvPr id="7" name="Rectangle 6">
            <a:extLst>
              <a:ext uri="{FF2B5EF4-FFF2-40B4-BE49-F238E27FC236}">
                <a16:creationId xmlns:a16="http://schemas.microsoft.com/office/drawing/2014/main" id="{C08C4860-27D9-4B95-A35A-FF09CF4EA915}"/>
              </a:ext>
            </a:extLst>
          </p:cNvPr>
          <p:cNvSpPr/>
          <p:nvPr/>
        </p:nvSpPr>
        <p:spPr>
          <a:xfrm>
            <a:off x="1056245" y="5857920"/>
            <a:ext cx="3309432" cy="369332"/>
          </a:xfrm>
          <a:prstGeom prst="rect">
            <a:avLst/>
          </a:prstGeom>
        </p:spPr>
        <p:txBody>
          <a:bodyPr wrap="none">
            <a:spAutoFit/>
          </a:bodyPr>
          <a:lstStyle/>
          <a:p>
            <a:r>
              <a:rPr lang="en-US" dirty="0">
                <a:hlinkClick r:id="rId2"/>
              </a:rPr>
              <a:t>https://gdpr-info.eu/art-39-gdpr/</a:t>
            </a:r>
            <a:endParaRPr lang="en-US" dirty="0"/>
          </a:p>
        </p:txBody>
      </p:sp>
      <p:sp>
        <p:nvSpPr>
          <p:cNvPr id="8" name="Slide Number Placeholder 11">
            <a:extLst>
              <a:ext uri="{FF2B5EF4-FFF2-40B4-BE49-F238E27FC236}">
                <a16:creationId xmlns:a16="http://schemas.microsoft.com/office/drawing/2014/main" id="{F58A95F9-D2CE-46CF-8018-241DF0429A75}"/>
              </a:ext>
            </a:extLst>
          </p:cNvPr>
          <p:cNvSpPr txBox="1">
            <a:spLocks/>
          </p:cNvSpPr>
          <p:nvPr/>
        </p:nvSpPr>
        <p:spPr>
          <a:xfrm>
            <a:off x="10607040" y="40047"/>
            <a:ext cx="146812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Lund-Johansen </a:t>
            </a:r>
            <a:fld id="{6511F938-C9A8-4D64-BD06-4B87814825B7}" type="slidenum">
              <a:rPr lang="nb-NO" smtClean="0"/>
              <a:pPr/>
              <a:t>28</a:t>
            </a:fld>
            <a:endParaRPr lang="nb-NO" dirty="0"/>
          </a:p>
        </p:txBody>
      </p:sp>
      <p:sp>
        <p:nvSpPr>
          <p:cNvPr id="6" name="Title 1">
            <a:extLst>
              <a:ext uri="{FF2B5EF4-FFF2-40B4-BE49-F238E27FC236}">
                <a16:creationId xmlns:a16="http://schemas.microsoft.com/office/drawing/2014/main" id="{63D6E942-639D-4191-8785-D06D8B7DD240}"/>
              </a:ext>
            </a:extLst>
          </p:cNvPr>
          <p:cNvSpPr txBox="1">
            <a:spLocks/>
          </p:cNvSpPr>
          <p:nvPr/>
        </p:nvSpPr>
        <p:spPr>
          <a:xfrm>
            <a:off x="838199" y="-29593"/>
            <a:ext cx="9850291" cy="1564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GDPR specifies that Data Protection Officers must have deep knowledge about the particular type of processing conducted in their institutions. </a:t>
            </a:r>
            <a:endParaRPr lang="en-US" sz="2400" dirty="0"/>
          </a:p>
        </p:txBody>
      </p:sp>
    </p:spTree>
    <p:extLst>
      <p:ext uri="{BB962C8B-B14F-4D97-AF65-F5344CB8AC3E}">
        <p14:creationId xmlns:p14="http://schemas.microsoft.com/office/powerpoint/2010/main" val="2411167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10E2-0EE8-4B04-A850-C4E0F51E6681}"/>
              </a:ext>
            </a:extLst>
          </p:cNvPr>
          <p:cNvSpPr>
            <a:spLocks noGrp="1"/>
          </p:cNvSpPr>
          <p:nvPr>
            <p:ph type="title"/>
          </p:nvPr>
        </p:nvSpPr>
        <p:spPr>
          <a:xfrm>
            <a:off x="838200" y="365125"/>
            <a:ext cx="10151378" cy="1325563"/>
          </a:xfrm>
        </p:spPr>
        <p:txBody>
          <a:bodyPr>
            <a:normAutofit/>
          </a:bodyPr>
          <a:lstStyle/>
          <a:p>
            <a:r>
              <a:rPr lang="en-US" sz="2800" dirty="0"/>
              <a:t>What a DPO in university setting must know:</a:t>
            </a:r>
          </a:p>
        </p:txBody>
      </p:sp>
      <p:sp>
        <p:nvSpPr>
          <p:cNvPr id="3" name="Content Placeholder 2">
            <a:extLst>
              <a:ext uri="{FF2B5EF4-FFF2-40B4-BE49-F238E27FC236}">
                <a16:creationId xmlns:a16="http://schemas.microsoft.com/office/drawing/2014/main" id="{586B1C3D-9E8B-4B21-864F-2784141FF91D}"/>
              </a:ext>
            </a:extLst>
          </p:cNvPr>
          <p:cNvSpPr>
            <a:spLocks noGrp="1"/>
          </p:cNvSpPr>
          <p:nvPr>
            <p:ph idx="1"/>
          </p:nvPr>
        </p:nvSpPr>
        <p:spPr>
          <a:xfrm>
            <a:off x="838200" y="1511299"/>
            <a:ext cx="10515600" cy="5267006"/>
          </a:xfrm>
        </p:spPr>
        <p:txBody>
          <a:bodyPr>
            <a:normAutofit/>
          </a:bodyPr>
          <a:lstStyle/>
          <a:p>
            <a:r>
              <a:rPr lang="en-US" sz="2000" dirty="0"/>
              <a:t>Common data formats in journal articles (Tables, figures, supplementary data </a:t>
            </a:r>
            <a:r>
              <a:rPr lang="en-US" sz="2000" dirty="0" err="1"/>
              <a:t>etc</a:t>
            </a:r>
            <a:r>
              <a:rPr lang="en-US" sz="2000" dirty="0"/>
              <a:t>)</a:t>
            </a:r>
          </a:p>
          <a:p>
            <a:r>
              <a:rPr lang="en-US" sz="2000" dirty="0"/>
              <a:t>Legal basis for large data repositories that hold pseudonymized data (EMBL-EBI, GDC, </a:t>
            </a:r>
            <a:r>
              <a:rPr lang="en-US" sz="2000" dirty="0" err="1"/>
              <a:t>ProteomeExchange</a:t>
            </a:r>
            <a:r>
              <a:rPr lang="en-US" sz="2000" dirty="0"/>
              <a:t> </a:t>
            </a:r>
            <a:r>
              <a:rPr lang="en-US" sz="2000" dirty="0" err="1"/>
              <a:t>etc</a:t>
            </a:r>
            <a:r>
              <a:rPr lang="en-US" sz="2000" dirty="0"/>
              <a:t>)</a:t>
            </a:r>
          </a:p>
          <a:p>
            <a:r>
              <a:rPr lang="en-US" sz="2000" dirty="0"/>
              <a:t>Data types that are provided as open access or not in data repositories.</a:t>
            </a:r>
          </a:p>
          <a:p>
            <a:r>
              <a:rPr lang="en-US" sz="2000" dirty="0"/>
              <a:t>EU’s open research policy</a:t>
            </a:r>
          </a:p>
          <a:p>
            <a:r>
              <a:rPr lang="en-US" sz="2000" dirty="0"/>
              <a:t>Journal requirements for data availability</a:t>
            </a:r>
          </a:p>
          <a:p>
            <a:r>
              <a:rPr lang="en-US" sz="2000" dirty="0"/>
              <a:t>Laws for record-keeping in medical research (e.g. clinical trials).</a:t>
            </a:r>
          </a:p>
          <a:p>
            <a:r>
              <a:rPr lang="en-US" sz="2000" dirty="0"/>
              <a:t>Risk of re-</a:t>
            </a:r>
            <a:r>
              <a:rPr lang="en-US" sz="2000" dirty="0" err="1"/>
              <a:t>identication</a:t>
            </a:r>
            <a:r>
              <a:rPr lang="en-US" sz="2000" dirty="0"/>
              <a:t> associated with various types of data.</a:t>
            </a:r>
          </a:p>
          <a:p>
            <a:r>
              <a:rPr lang="en-US" sz="2000" dirty="0" err="1"/>
              <a:t>Rettspraksis</a:t>
            </a:r>
            <a:r>
              <a:rPr lang="en-US" sz="2000" dirty="0"/>
              <a:t> for GDPR (</a:t>
            </a:r>
            <a:r>
              <a:rPr lang="en-US" sz="2000" dirty="0" err="1"/>
              <a:t>bl.a</a:t>
            </a:r>
            <a:r>
              <a:rPr lang="en-US" sz="2000" dirty="0"/>
              <a:t>. </a:t>
            </a:r>
            <a:r>
              <a:rPr lang="en-US" sz="2000" dirty="0" err="1"/>
              <a:t>fortolkninger</a:t>
            </a:r>
            <a:r>
              <a:rPr lang="en-US" sz="2000" dirty="0"/>
              <a:t> av </a:t>
            </a:r>
            <a:r>
              <a:rPr lang="en-US" sz="2000" dirty="0" err="1"/>
              <a:t>dommen</a:t>
            </a:r>
            <a:r>
              <a:rPr lang="en-US" sz="2000" dirty="0"/>
              <a:t> </a:t>
            </a:r>
            <a:r>
              <a:rPr lang="en-US" sz="2000" dirty="0" err="1"/>
              <a:t>i</a:t>
            </a:r>
            <a:r>
              <a:rPr lang="en-US" sz="2000" dirty="0"/>
              <a:t> “Breyer” </a:t>
            </a:r>
            <a:r>
              <a:rPr lang="en-US" sz="2000" dirty="0" err="1"/>
              <a:t>saken</a:t>
            </a:r>
            <a:r>
              <a:rPr lang="en-US" sz="2000" dirty="0"/>
              <a:t>)</a:t>
            </a:r>
          </a:p>
          <a:p>
            <a:r>
              <a:rPr lang="en-US" sz="2000" dirty="0" err="1"/>
              <a:t>Etablert</a:t>
            </a:r>
            <a:r>
              <a:rPr lang="en-US" sz="2000" dirty="0"/>
              <a:t> </a:t>
            </a:r>
            <a:r>
              <a:rPr lang="en-US" sz="2000" dirty="0" err="1"/>
              <a:t>praksis</a:t>
            </a:r>
            <a:r>
              <a:rPr lang="en-US" sz="2000" dirty="0"/>
              <a:t> for </a:t>
            </a:r>
            <a:r>
              <a:rPr lang="en-US" sz="2000" dirty="0" err="1"/>
              <a:t>samtykke</a:t>
            </a:r>
            <a:r>
              <a:rPr lang="en-US" sz="2000" dirty="0"/>
              <a:t>  (</a:t>
            </a:r>
            <a:r>
              <a:rPr lang="en-US" sz="2000" dirty="0" err="1"/>
              <a:t>hvilken</a:t>
            </a:r>
            <a:r>
              <a:rPr lang="en-US" sz="2000" dirty="0"/>
              <a:t> </a:t>
            </a:r>
            <a:r>
              <a:rPr lang="en-US" sz="2000" dirty="0" err="1"/>
              <a:t>hjemmel</a:t>
            </a:r>
            <a:r>
              <a:rPr lang="en-US" sz="2000" dirty="0"/>
              <a:t> </a:t>
            </a:r>
            <a:r>
              <a:rPr lang="en-US" sz="2000" dirty="0" err="1"/>
              <a:t>gir</a:t>
            </a:r>
            <a:r>
              <a:rPr lang="en-US" sz="2000" dirty="0"/>
              <a:t> REK sin mal for </a:t>
            </a:r>
            <a:r>
              <a:rPr lang="en-US" sz="2000" dirty="0" err="1"/>
              <a:t>samtykkeskjema</a:t>
            </a:r>
            <a:r>
              <a:rPr lang="en-US" sz="2000" dirty="0"/>
              <a:t>?)</a:t>
            </a:r>
          </a:p>
          <a:p>
            <a:r>
              <a:rPr lang="en-US" sz="2000" dirty="0"/>
              <a:t>Review </a:t>
            </a:r>
            <a:r>
              <a:rPr lang="en-US" sz="2000" dirty="0" err="1"/>
              <a:t>prosess</a:t>
            </a:r>
            <a:r>
              <a:rPr lang="en-US" sz="2000" dirty="0"/>
              <a:t> (</a:t>
            </a:r>
            <a:r>
              <a:rPr lang="en-US" sz="2000" dirty="0" err="1"/>
              <a:t>anonyme</a:t>
            </a:r>
            <a:r>
              <a:rPr lang="en-US" sz="2000" dirty="0"/>
              <a:t> </a:t>
            </a:r>
            <a:r>
              <a:rPr lang="en-US" sz="2000" dirty="0" err="1"/>
              <a:t>reviewere</a:t>
            </a:r>
            <a:r>
              <a:rPr lang="en-US" sz="2000" dirty="0"/>
              <a:t> </a:t>
            </a:r>
            <a:r>
              <a:rPr lang="en-US" sz="2000" dirty="0" err="1"/>
              <a:t>får</a:t>
            </a:r>
            <a:r>
              <a:rPr lang="en-US" sz="2000" dirty="0"/>
              <a:t> </a:t>
            </a:r>
            <a:r>
              <a:rPr lang="en-US" sz="2000" dirty="0" err="1"/>
              <a:t>tilgang</a:t>
            </a:r>
            <a:r>
              <a:rPr lang="en-US" sz="2000" dirty="0"/>
              <a:t> </a:t>
            </a:r>
            <a:r>
              <a:rPr lang="en-US" sz="2000" dirty="0" err="1"/>
              <a:t>til</a:t>
            </a:r>
            <a:r>
              <a:rPr lang="en-US" sz="2000" dirty="0"/>
              <a:t> </a:t>
            </a:r>
            <a:r>
              <a:rPr lang="en-US" sz="2000" dirty="0" err="1"/>
              <a:t>upubliserte</a:t>
            </a:r>
            <a:r>
              <a:rPr lang="en-US" sz="2000" dirty="0"/>
              <a:t> data).</a:t>
            </a:r>
          </a:p>
          <a:p>
            <a:r>
              <a:rPr lang="en-US" sz="2000" dirty="0"/>
              <a:t>Pre-print </a:t>
            </a:r>
            <a:r>
              <a:rPr lang="en-US" sz="2000" dirty="0" err="1"/>
              <a:t>servere</a:t>
            </a:r>
            <a:r>
              <a:rPr lang="en-US" sz="2000" dirty="0"/>
              <a:t> (</a:t>
            </a:r>
            <a:r>
              <a:rPr lang="en-US" sz="2000" dirty="0" err="1"/>
              <a:t>uten</a:t>
            </a:r>
            <a:r>
              <a:rPr lang="en-US" sz="2000" dirty="0"/>
              <a:t> review, </a:t>
            </a:r>
            <a:r>
              <a:rPr lang="en-US" sz="2000" dirty="0" err="1"/>
              <a:t>forsker</a:t>
            </a:r>
            <a:r>
              <a:rPr lang="en-US" sz="2000" dirty="0"/>
              <a:t> </a:t>
            </a:r>
            <a:r>
              <a:rPr lang="en-US" sz="2000" dirty="0" err="1"/>
              <a:t>står</a:t>
            </a:r>
            <a:r>
              <a:rPr lang="en-US" sz="2000" dirty="0"/>
              <a:t> </a:t>
            </a:r>
            <a:r>
              <a:rPr lang="en-US" sz="2000" dirty="0" err="1"/>
              <a:t>selv</a:t>
            </a:r>
            <a:r>
              <a:rPr lang="en-US" sz="2000" dirty="0"/>
              <a:t> </a:t>
            </a:r>
            <a:r>
              <a:rPr lang="en-US" sz="2000" dirty="0" err="1"/>
              <a:t>ansvarlig</a:t>
            </a:r>
            <a:r>
              <a:rPr lang="en-US" sz="2000" dirty="0"/>
              <a:t>)</a:t>
            </a:r>
          </a:p>
          <a:p>
            <a:r>
              <a:rPr lang="en-US" sz="2000" dirty="0" err="1"/>
              <a:t>Fordeler</a:t>
            </a:r>
            <a:r>
              <a:rPr lang="en-US" sz="2000" dirty="0"/>
              <a:t> </a:t>
            </a:r>
            <a:r>
              <a:rPr lang="en-US" sz="2000" dirty="0" err="1"/>
              <a:t>og</a:t>
            </a:r>
            <a:r>
              <a:rPr lang="en-US" sz="2000" dirty="0"/>
              <a:t> </a:t>
            </a:r>
            <a:r>
              <a:rPr lang="en-US" sz="2000" dirty="0" err="1"/>
              <a:t>ulemper</a:t>
            </a:r>
            <a:r>
              <a:rPr lang="en-US" sz="2000" dirty="0"/>
              <a:t> </a:t>
            </a:r>
            <a:r>
              <a:rPr lang="en-US" sz="2000" dirty="0" err="1"/>
              <a:t>ved</a:t>
            </a:r>
            <a:r>
              <a:rPr lang="en-US" sz="2000" dirty="0"/>
              <a:t> </a:t>
            </a:r>
            <a:r>
              <a:rPr lang="en-US" sz="2000" dirty="0" err="1"/>
              <a:t>aggregerte</a:t>
            </a:r>
            <a:r>
              <a:rPr lang="en-US" sz="2000" dirty="0"/>
              <a:t> vs </a:t>
            </a:r>
            <a:r>
              <a:rPr lang="en-US" sz="2000" dirty="0" err="1"/>
              <a:t>individ-baserte</a:t>
            </a:r>
            <a:r>
              <a:rPr lang="en-US" sz="2000" dirty="0"/>
              <a:t> data.</a:t>
            </a:r>
          </a:p>
          <a:p>
            <a:endParaRPr lang="en-US" sz="2000" dirty="0"/>
          </a:p>
          <a:p>
            <a:endParaRPr lang="en-US" sz="2000" dirty="0"/>
          </a:p>
          <a:p>
            <a:endParaRPr lang="en-US" sz="2000" dirty="0"/>
          </a:p>
          <a:p>
            <a:pPr marL="0" indent="0">
              <a:buNone/>
            </a:pPr>
            <a:endParaRPr lang="en-US" sz="2000" dirty="0"/>
          </a:p>
        </p:txBody>
      </p:sp>
      <p:sp>
        <p:nvSpPr>
          <p:cNvPr id="5" name="Slide Number Placeholder 11">
            <a:extLst>
              <a:ext uri="{FF2B5EF4-FFF2-40B4-BE49-F238E27FC236}">
                <a16:creationId xmlns:a16="http://schemas.microsoft.com/office/drawing/2014/main" id="{42F65D53-F694-4FF1-9124-B34CC1A6815D}"/>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29</a:t>
            </a:fld>
            <a:endParaRPr lang="nb-NO" dirty="0"/>
          </a:p>
        </p:txBody>
      </p:sp>
    </p:spTree>
    <p:extLst>
      <p:ext uri="{BB962C8B-B14F-4D97-AF65-F5344CB8AC3E}">
        <p14:creationId xmlns:p14="http://schemas.microsoft.com/office/powerpoint/2010/main" val="2767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842F7-7B3F-43E9-952F-D174D45A7626}"/>
              </a:ext>
            </a:extLst>
          </p:cNvPr>
          <p:cNvSpPr>
            <a:spLocks noGrp="1"/>
          </p:cNvSpPr>
          <p:nvPr>
            <p:ph idx="1"/>
          </p:nvPr>
        </p:nvSpPr>
        <p:spPr>
          <a:xfrm>
            <a:off x="838200" y="3009090"/>
            <a:ext cx="10515600" cy="2585188"/>
          </a:xfrm>
        </p:spPr>
        <p:txBody>
          <a:bodyPr/>
          <a:lstStyle/>
          <a:p>
            <a:r>
              <a:rPr lang="en-GB" dirty="0"/>
              <a:t>Data controllers who choose to pseudonymise data, rather than anonymise them, must be aware that the data will still be </a:t>
            </a:r>
            <a:r>
              <a:rPr lang="en-GB" dirty="0">
                <a:highlight>
                  <a:srgbClr val="FFFF00"/>
                </a:highlight>
              </a:rPr>
              <a:t>defined as personal data</a:t>
            </a:r>
            <a:r>
              <a:rPr lang="en-GB" dirty="0"/>
              <a:t>, and must therefore be processed in accordance with the Personal Data Act’s provisions. </a:t>
            </a:r>
          </a:p>
          <a:p>
            <a:r>
              <a:rPr lang="nb-NO" dirty="0"/>
              <a:t>Thus, as </a:t>
            </a:r>
            <a:r>
              <a:rPr lang="nb-NO" dirty="0" err="1"/>
              <a:t>long</a:t>
            </a:r>
            <a:r>
              <a:rPr lang="nb-NO" dirty="0"/>
              <a:t> as </a:t>
            </a:r>
            <a:r>
              <a:rPr lang="nb-NO" dirty="0" err="1"/>
              <a:t>if</a:t>
            </a:r>
            <a:r>
              <a:rPr lang="nb-NO" dirty="0"/>
              <a:t> </a:t>
            </a:r>
            <a:r>
              <a:rPr lang="nb-NO" dirty="0" err="1"/>
              <a:t>there</a:t>
            </a:r>
            <a:r>
              <a:rPr lang="nb-NO" dirty="0"/>
              <a:t> is a link to </a:t>
            </a:r>
            <a:r>
              <a:rPr lang="nb-NO" dirty="0" err="1"/>
              <a:t>directly</a:t>
            </a:r>
            <a:r>
              <a:rPr lang="nb-NO" dirty="0"/>
              <a:t> </a:t>
            </a:r>
            <a:r>
              <a:rPr lang="nb-NO" dirty="0" err="1"/>
              <a:t>identifiable</a:t>
            </a:r>
            <a:r>
              <a:rPr lang="nb-NO" dirty="0"/>
              <a:t> data </a:t>
            </a:r>
            <a:r>
              <a:rPr lang="nb-NO" dirty="0" err="1"/>
              <a:t>somewhere</a:t>
            </a:r>
            <a:r>
              <a:rPr lang="nb-NO" dirty="0"/>
              <a:t>, </a:t>
            </a:r>
            <a:r>
              <a:rPr lang="nb-NO" dirty="0" err="1"/>
              <a:t>the</a:t>
            </a:r>
            <a:r>
              <a:rPr lang="nb-NO" dirty="0"/>
              <a:t> </a:t>
            </a:r>
            <a:r>
              <a:rPr lang="nb-NO" dirty="0" err="1"/>
              <a:t>information</a:t>
            </a:r>
            <a:r>
              <a:rPr lang="nb-NO" dirty="0"/>
              <a:t> is </a:t>
            </a:r>
            <a:r>
              <a:rPr lang="nb-NO" dirty="0" err="1"/>
              <a:t>regarded</a:t>
            </a:r>
            <a:r>
              <a:rPr lang="nb-NO" dirty="0"/>
              <a:t> as personal data.</a:t>
            </a:r>
          </a:p>
        </p:txBody>
      </p:sp>
      <p:pic>
        <p:nvPicPr>
          <p:cNvPr id="4" name="Picture 3">
            <a:extLst>
              <a:ext uri="{FF2B5EF4-FFF2-40B4-BE49-F238E27FC236}">
                <a16:creationId xmlns:a16="http://schemas.microsoft.com/office/drawing/2014/main" id="{157BEC2A-E3B7-49AB-8438-FF12D43FF6A3}"/>
              </a:ext>
            </a:extLst>
          </p:cNvPr>
          <p:cNvPicPr>
            <a:picLocks noChangeAspect="1"/>
          </p:cNvPicPr>
          <p:nvPr/>
        </p:nvPicPr>
        <p:blipFill>
          <a:blip r:embed="rId2"/>
          <a:stretch>
            <a:fillRect/>
          </a:stretch>
        </p:blipFill>
        <p:spPr>
          <a:xfrm>
            <a:off x="937949" y="1263722"/>
            <a:ext cx="3310201" cy="1506083"/>
          </a:xfrm>
          <a:prstGeom prst="rect">
            <a:avLst/>
          </a:prstGeom>
        </p:spPr>
      </p:pic>
      <p:pic>
        <p:nvPicPr>
          <p:cNvPr id="5" name="Picture 4">
            <a:extLst>
              <a:ext uri="{FF2B5EF4-FFF2-40B4-BE49-F238E27FC236}">
                <a16:creationId xmlns:a16="http://schemas.microsoft.com/office/drawing/2014/main" id="{8DB385F3-F93F-4C99-B6D6-8233DC85BC52}"/>
              </a:ext>
            </a:extLst>
          </p:cNvPr>
          <p:cNvPicPr>
            <a:picLocks noChangeAspect="1"/>
          </p:cNvPicPr>
          <p:nvPr/>
        </p:nvPicPr>
        <p:blipFill>
          <a:blip r:embed="rId3"/>
          <a:stretch>
            <a:fillRect/>
          </a:stretch>
        </p:blipFill>
        <p:spPr>
          <a:xfrm>
            <a:off x="4854452" y="1516146"/>
            <a:ext cx="2064000" cy="714100"/>
          </a:xfrm>
          <a:prstGeom prst="rect">
            <a:avLst/>
          </a:prstGeom>
        </p:spPr>
      </p:pic>
      <p:sp>
        <p:nvSpPr>
          <p:cNvPr id="9" name="Title 1">
            <a:extLst>
              <a:ext uri="{FF2B5EF4-FFF2-40B4-BE49-F238E27FC236}">
                <a16:creationId xmlns:a16="http://schemas.microsoft.com/office/drawing/2014/main" id="{8EFD51E9-8437-4EFE-96C2-696CE03EEFD3}"/>
              </a:ext>
            </a:extLst>
          </p:cNvPr>
          <p:cNvSpPr txBox="1">
            <a:spLocks/>
          </p:cNvSpPr>
          <p:nvPr/>
        </p:nvSpPr>
        <p:spPr>
          <a:xfrm>
            <a:off x="425609" y="203405"/>
            <a:ext cx="10362501" cy="10734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GDPR defines pseudonymized data as personal data</a:t>
            </a:r>
          </a:p>
        </p:txBody>
      </p:sp>
      <p:sp>
        <p:nvSpPr>
          <p:cNvPr id="6" name="Rectangle 5">
            <a:extLst>
              <a:ext uri="{FF2B5EF4-FFF2-40B4-BE49-F238E27FC236}">
                <a16:creationId xmlns:a16="http://schemas.microsoft.com/office/drawing/2014/main" id="{47AC2598-4409-4653-874B-ABC6C0D132F3}"/>
              </a:ext>
            </a:extLst>
          </p:cNvPr>
          <p:cNvSpPr/>
          <p:nvPr/>
        </p:nvSpPr>
        <p:spPr>
          <a:xfrm>
            <a:off x="1001086" y="6075144"/>
            <a:ext cx="6096000" cy="646331"/>
          </a:xfrm>
          <a:prstGeom prst="rect">
            <a:avLst/>
          </a:prstGeom>
        </p:spPr>
        <p:txBody>
          <a:bodyPr>
            <a:spAutoFit/>
          </a:bodyPr>
          <a:lstStyle/>
          <a:p>
            <a:r>
              <a:rPr lang="en-US" dirty="0">
                <a:hlinkClick r:id="rId4"/>
              </a:rPr>
              <a:t>https://www.datatilsynet.no/en/regulations-and-tools/guidelines/anonymisation/</a:t>
            </a:r>
            <a:endParaRPr lang="en-US" dirty="0"/>
          </a:p>
        </p:txBody>
      </p:sp>
      <p:sp>
        <p:nvSpPr>
          <p:cNvPr id="8" name="Slide Number Placeholder 11">
            <a:extLst>
              <a:ext uri="{FF2B5EF4-FFF2-40B4-BE49-F238E27FC236}">
                <a16:creationId xmlns:a16="http://schemas.microsoft.com/office/drawing/2014/main" id="{AFB28618-EC8D-492E-A24B-4DB4A689E118}"/>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3</a:t>
            </a:fld>
            <a:endParaRPr lang="nb-NO" dirty="0"/>
          </a:p>
        </p:txBody>
      </p:sp>
    </p:spTree>
    <p:extLst>
      <p:ext uri="{BB962C8B-B14F-4D97-AF65-F5344CB8AC3E}">
        <p14:creationId xmlns:p14="http://schemas.microsoft.com/office/powerpoint/2010/main" val="210181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89E4053-F137-4876-AF73-08F521523E1D}"/>
              </a:ext>
            </a:extLst>
          </p:cNvPr>
          <p:cNvSpPr/>
          <p:nvPr/>
        </p:nvSpPr>
        <p:spPr>
          <a:xfrm>
            <a:off x="372440" y="2519103"/>
            <a:ext cx="4158761" cy="205585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B570C3C3-CEE1-4460-BD02-4EEA0D7638A5}"/>
              </a:ext>
            </a:extLst>
          </p:cNvPr>
          <p:cNvSpPr/>
          <p:nvPr/>
        </p:nvSpPr>
        <p:spPr>
          <a:xfrm>
            <a:off x="372442" y="2091216"/>
            <a:ext cx="4158761" cy="4319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3">
            <a:extLst>
              <a:ext uri="{FF2B5EF4-FFF2-40B4-BE49-F238E27FC236}">
                <a16:creationId xmlns:a16="http://schemas.microsoft.com/office/drawing/2014/main" id="{8105B6DA-273A-4F18-9F96-761E5094D3A7}"/>
              </a:ext>
            </a:extLst>
          </p:cNvPr>
          <p:cNvSpPr txBox="1"/>
          <p:nvPr/>
        </p:nvSpPr>
        <p:spPr>
          <a:xfrm>
            <a:off x="370061" y="1514391"/>
            <a:ext cx="4007340" cy="584775"/>
          </a:xfrm>
          <a:prstGeom prst="rect">
            <a:avLst/>
          </a:prstGeom>
          <a:noFill/>
        </p:spPr>
        <p:txBody>
          <a:bodyPr wrap="square" rtlCol="0">
            <a:spAutoFit/>
          </a:bodyPr>
          <a:lstStyle/>
          <a:p>
            <a:pPr algn="ctr"/>
            <a:r>
              <a:rPr lang="nb-NO" sz="3200" dirty="0" err="1"/>
              <a:t>Secure</a:t>
            </a:r>
            <a:r>
              <a:rPr lang="nb-NO" sz="3200" dirty="0"/>
              <a:t> </a:t>
            </a:r>
            <a:r>
              <a:rPr lang="nb-NO" sz="3200" dirty="0" err="1"/>
              <a:t>storage</a:t>
            </a:r>
            <a:endParaRPr lang="nb-NO" sz="3200" dirty="0"/>
          </a:p>
        </p:txBody>
      </p:sp>
      <p:sp>
        <p:nvSpPr>
          <p:cNvPr id="17" name="TextBox 16">
            <a:extLst>
              <a:ext uri="{FF2B5EF4-FFF2-40B4-BE49-F238E27FC236}">
                <a16:creationId xmlns:a16="http://schemas.microsoft.com/office/drawing/2014/main" id="{E71BF68C-C3A3-43F4-8DA3-4E06509DA9E0}"/>
              </a:ext>
            </a:extLst>
          </p:cNvPr>
          <p:cNvSpPr txBox="1"/>
          <p:nvPr/>
        </p:nvSpPr>
        <p:spPr>
          <a:xfrm>
            <a:off x="413412" y="2140822"/>
            <a:ext cx="2866292" cy="369332"/>
          </a:xfrm>
          <a:prstGeom prst="rect">
            <a:avLst/>
          </a:prstGeom>
          <a:noFill/>
        </p:spPr>
        <p:txBody>
          <a:bodyPr wrap="square" rtlCol="0">
            <a:spAutoFit/>
          </a:bodyPr>
          <a:lstStyle/>
          <a:p>
            <a:r>
              <a:rPr lang="nb-NO" dirty="0" err="1"/>
              <a:t>Directly</a:t>
            </a:r>
            <a:r>
              <a:rPr lang="nb-NO" dirty="0"/>
              <a:t> </a:t>
            </a:r>
            <a:r>
              <a:rPr lang="nb-NO" dirty="0" err="1"/>
              <a:t>identifiable</a:t>
            </a:r>
            <a:r>
              <a:rPr lang="nb-NO" dirty="0"/>
              <a:t> data</a:t>
            </a:r>
          </a:p>
        </p:txBody>
      </p:sp>
      <p:sp>
        <p:nvSpPr>
          <p:cNvPr id="18" name="TextBox 17">
            <a:extLst>
              <a:ext uri="{FF2B5EF4-FFF2-40B4-BE49-F238E27FC236}">
                <a16:creationId xmlns:a16="http://schemas.microsoft.com/office/drawing/2014/main" id="{80394B5B-79BC-41AF-96CE-92E57D296411}"/>
              </a:ext>
            </a:extLst>
          </p:cNvPr>
          <p:cNvSpPr txBox="1"/>
          <p:nvPr/>
        </p:nvSpPr>
        <p:spPr>
          <a:xfrm>
            <a:off x="1163747" y="3170655"/>
            <a:ext cx="2577575" cy="369332"/>
          </a:xfrm>
          <a:prstGeom prst="rect">
            <a:avLst/>
          </a:prstGeom>
          <a:noFill/>
        </p:spPr>
        <p:txBody>
          <a:bodyPr wrap="square" rtlCol="0">
            <a:spAutoFit/>
          </a:bodyPr>
          <a:lstStyle/>
          <a:p>
            <a:r>
              <a:rPr lang="nb-NO" dirty="0" err="1"/>
              <a:t>Pseudonymised</a:t>
            </a:r>
            <a:r>
              <a:rPr lang="nb-NO" dirty="0"/>
              <a:t> data</a:t>
            </a:r>
          </a:p>
        </p:txBody>
      </p:sp>
      <p:sp>
        <p:nvSpPr>
          <p:cNvPr id="21" name="Rectangle 20">
            <a:extLst>
              <a:ext uri="{FF2B5EF4-FFF2-40B4-BE49-F238E27FC236}">
                <a16:creationId xmlns:a16="http://schemas.microsoft.com/office/drawing/2014/main" id="{CBED295E-9D77-477F-9E4C-BFFFD806DB9C}"/>
              </a:ext>
            </a:extLst>
          </p:cNvPr>
          <p:cNvSpPr/>
          <p:nvPr/>
        </p:nvSpPr>
        <p:spPr>
          <a:xfrm>
            <a:off x="7708158" y="2091216"/>
            <a:ext cx="4158761" cy="24837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xtBox 21">
            <a:extLst>
              <a:ext uri="{FF2B5EF4-FFF2-40B4-BE49-F238E27FC236}">
                <a16:creationId xmlns:a16="http://schemas.microsoft.com/office/drawing/2014/main" id="{1FB0F53A-A7A3-4064-A889-52B954651D1A}"/>
              </a:ext>
            </a:extLst>
          </p:cNvPr>
          <p:cNvSpPr txBox="1"/>
          <p:nvPr/>
        </p:nvSpPr>
        <p:spPr>
          <a:xfrm>
            <a:off x="7437056" y="1577119"/>
            <a:ext cx="4683373" cy="584775"/>
          </a:xfrm>
          <a:prstGeom prst="rect">
            <a:avLst/>
          </a:prstGeom>
          <a:noFill/>
        </p:spPr>
        <p:txBody>
          <a:bodyPr wrap="square" rtlCol="0">
            <a:spAutoFit/>
          </a:bodyPr>
          <a:lstStyle/>
          <a:p>
            <a:pPr algn="ctr"/>
            <a:r>
              <a:rPr lang="nb-NO" sz="3200" dirty="0"/>
              <a:t>Data in </a:t>
            </a:r>
            <a:r>
              <a:rPr lang="nb-NO" sz="3200" dirty="0" err="1"/>
              <a:t>public</a:t>
            </a:r>
            <a:r>
              <a:rPr lang="nb-NO" sz="3200" dirty="0"/>
              <a:t> </a:t>
            </a:r>
            <a:r>
              <a:rPr lang="nb-NO" sz="3200" dirty="0" err="1"/>
              <a:t>domain</a:t>
            </a:r>
            <a:endParaRPr lang="nb-NO" sz="3200" dirty="0"/>
          </a:p>
        </p:txBody>
      </p:sp>
      <p:sp>
        <p:nvSpPr>
          <p:cNvPr id="24" name="Arrow: Left-Right 23">
            <a:extLst>
              <a:ext uri="{FF2B5EF4-FFF2-40B4-BE49-F238E27FC236}">
                <a16:creationId xmlns:a16="http://schemas.microsoft.com/office/drawing/2014/main" id="{37636700-A7DA-4911-A1CE-EF9AD2A93A56}"/>
              </a:ext>
            </a:extLst>
          </p:cNvPr>
          <p:cNvSpPr/>
          <p:nvPr/>
        </p:nvSpPr>
        <p:spPr>
          <a:xfrm>
            <a:off x="4870038" y="2795820"/>
            <a:ext cx="2426677" cy="46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TextBox 24">
            <a:extLst>
              <a:ext uri="{FF2B5EF4-FFF2-40B4-BE49-F238E27FC236}">
                <a16:creationId xmlns:a16="http://schemas.microsoft.com/office/drawing/2014/main" id="{4244A209-AF80-457C-9198-F5457F0EA888}"/>
              </a:ext>
            </a:extLst>
          </p:cNvPr>
          <p:cNvSpPr txBox="1"/>
          <p:nvPr/>
        </p:nvSpPr>
        <p:spPr>
          <a:xfrm>
            <a:off x="4817405" y="1793276"/>
            <a:ext cx="2426677" cy="1015663"/>
          </a:xfrm>
          <a:prstGeom prst="rect">
            <a:avLst/>
          </a:prstGeom>
          <a:noFill/>
        </p:spPr>
        <p:txBody>
          <a:bodyPr wrap="square" rtlCol="0">
            <a:spAutoFit/>
          </a:bodyPr>
          <a:lstStyle/>
          <a:p>
            <a:pPr algn="ctr"/>
            <a:r>
              <a:rPr lang="nb-NO" sz="2000" dirty="0" err="1"/>
              <a:t>Overlap</a:t>
            </a:r>
            <a:r>
              <a:rPr lang="nb-NO" sz="2000" dirty="0"/>
              <a:t> </a:t>
            </a:r>
            <a:r>
              <a:rPr lang="nb-NO" sz="2000" dirty="0" err="1"/>
              <a:t>with</a:t>
            </a:r>
            <a:r>
              <a:rPr lang="nb-NO" sz="2000" dirty="0"/>
              <a:t> </a:t>
            </a:r>
            <a:r>
              <a:rPr lang="nb-NO" sz="2000" dirty="0" err="1"/>
              <a:t>directly</a:t>
            </a:r>
            <a:r>
              <a:rPr lang="nb-NO" sz="2000" dirty="0"/>
              <a:t> </a:t>
            </a:r>
            <a:r>
              <a:rPr lang="nb-NO" sz="2000" dirty="0" err="1"/>
              <a:t>identifiable</a:t>
            </a:r>
            <a:r>
              <a:rPr lang="nb-NO" sz="2000" dirty="0"/>
              <a:t> data in </a:t>
            </a:r>
            <a:r>
              <a:rPr lang="nb-NO" sz="2000" dirty="0" err="1"/>
              <a:t>the</a:t>
            </a:r>
            <a:r>
              <a:rPr lang="nb-NO" sz="2000" dirty="0"/>
              <a:t> </a:t>
            </a:r>
            <a:r>
              <a:rPr lang="nb-NO" sz="2000" dirty="0" err="1"/>
              <a:t>public</a:t>
            </a:r>
            <a:r>
              <a:rPr lang="nb-NO" sz="2000" dirty="0"/>
              <a:t> </a:t>
            </a:r>
            <a:r>
              <a:rPr lang="nb-NO" sz="2000" dirty="0" err="1"/>
              <a:t>domain</a:t>
            </a:r>
            <a:r>
              <a:rPr lang="nb-NO" sz="2000" dirty="0"/>
              <a:t>?</a:t>
            </a:r>
          </a:p>
        </p:txBody>
      </p:sp>
      <p:sp>
        <p:nvSpPr>
          <p:cNvPr id="30" name="TextBox 29">
            <a:extLst>
              <a:ext uri="{FF2B5EF4-FFF2-40B4-BE49-F238E27FC236}">
                <a16:creationId xmlns:a16="http://schemas.microsoft.com/office/drawing/2014/main" id="{D2F1E824-8D56-40F7-ACE2-F9D4D2ECEA30}"/>
              </a:ext>
            </a:extLst>
          </p:cNvPr>
          <p:cNvSpPr txBox="1"/>
          <p:nvPr/>
        </p:nvSpPr>
        <p:spPr>
          <a:xfrm>
            <a:off x="6184893" y="3652750"/>
            <a:ext cx="1062404" cy="584775"/>
          </a:xfrm>
          <a:prstGeom prst="rect">
            <a:avLst/>
          </a:prstGeom>
          <a:noFill/>
        </p:spPr>
        <p:txBody>
          <a:bodyPr wrap="square" rtlCol="0">
            <a:spAutoFit/>
          </a:bodyPr>
          <a:lstStyle/>
          <a:p>
            <a:pPr algn="ctr"/>
            <a:r>
              <a:rPr lang="nb-NO" sz="3200" b="1" dirty="0">
                <a:solidFill>
                  <a:srgbClr val="92D050"/>
                </a:solidFill>
              </a:rPr>
              <a:t>No</a:t>
            </a:r>
          </a:p>
        </p:txBody>
      </p:sp>
      <p:sp>
        <p:nvSpPr>
          <p:cNvPr id="2" name="TextBox 1">
            <a:extLst>
              <a:ext uri="{FF2B5EF4-FFF2-40B4-BE49-F238E27FC236}">
                <a16:creationId xmlns:a16="http://schemas.microsoft.com/office/drawing/2014/main" id="{E07D81AB-2798-40F4-BCA6-EE9F72C89947}"/>
              </a:ext>
            </a:extLst>
          </p:cNvPr>
          <p:cNvSpPr txBox="1"/>
          <p:nvPr/>
        </p:nvSpPr>
        <p:spPr>
          <a:xfrm>
            <a:off x="1573076" y="179777"/>
            <a:ext cx="8307346" cy="461665"/>
          </a:xfrm>
          <a:prstGeom prst="rect">
            <a:avLst/>
          </a:prstGeom>
          <a:noFill/>
        </p:spPr>
        <p:txBody>
          <a:bodyPr wrap="square" rtlCol="0">
            <a:spAutoFit/>
          </a:bodyPr>
          <a:lstStyle/>
          <a:p>
            <a:pPr algn="ctr"/>
            <a:r>
              <a:rPr lang="nb-NO" sz="2400" dirty="0"/>
              <a:t>The GDPR is </a:t>
            </a:r>
            <a:r>
              <a:rPr lang="nb-NO" sz="2400" dirty="0" err="1"/>
              <a:t>really</a:t>
            </a:r>
            <a:r>
              <a:rPr lang="nb-NO" sz="2400" dirty="0"/>
              <a:t> </a:t>
            </a:r>
            <a:r>
              <a:rPr lang="nb-NO" sz="2400" dirty="0" err="1"/>
              <a:t>about</a:t>
            </a:r>
            <a:r>
              <a:rPr lang="nb-NO" sz="2400" dirty="0"/>
              <a:t> risk-</a:t>
            </a:r>
            <a:r>
              <a:rPr lang="nb-NO" sz="2400" dirty="0" err="1"/>
              <a:t>assessment</a:t>
            </a:r>
            <a:endParaRPr lang="en-US" sz="2400" dirty="0"/>
          </a:p>
        </p:txBody>
      </p:sp>
      <p:sp>
        <p:nvSpPr>
          <p:cNvPr id="32" name="Rectangle 31">
            <a:extLst>
              <a:ext uri="{FF2B5EF4-FFF2-40B4-BE49-F238E27FC236}">
                <a16:creationId xmlns:a16="http://schemas.microsoft.com/office/drawing/2014/main" id="{A64ADB9A-3C16-45F9-B6DD-F23A981BC3F1}"/>
              </a:ext>
            </a:extLst>
          </p:cNvPr>
          <p:cNvSpPr/>
          <p:nvPr/>
        </p:nvSpPr>
        <p:spPr>
          <a:xfrm>
            <a:off x="511226" y="6141890"/>
            <a:ext cx="3665747" cy="369332"/>
          </a:xfrm>
          <a:prstGeom prst="rect">
            <a:avLst/>
          </a:prstGeom>
        </p:spPr>
        <p:txBody>
          <a:bodyPr wrap="none">
            <a:spAutoFit/>
          </a:bodyPr>
          <a:lstStyle/>
          <a:p>
            <a:r>
              <a:rPr lang="en-US" dirty="0">
                <a:hlinkClick r:id="rId2"/>
              </a:rPr>
              <a:t>https://gdpr-info.eu/recitals/no-135/</a:t>
            </a:r>
            <a:endParaRPr lang="en-US" dirty="0"/>
          </a:p>
        </p:txBody>
      </p:sp>
      <p:sp>
        <p:nvSpPr>
          <p:cNvPr id="33" name="Rectangle 32">
            <a:hlinkClick r:id="rId3"/>
            <a:extLst>
              <a:ext uri="{FF2B5EF4-FFF2-40B4-BE49-F238E27FC236}">
                <a16:creationId xmlns:a16="http://schemas.microsoft.com/office/drawing/2014/main" id="{1E38319B-6CC2-4679-AD1B-9103C7E3FF32}"/>
              </a:ext>
            </a:extLst>
          </p:cNvPr>
          <p:cNvSpPr/>
          <p:nvPr/>
        </p:nvSpPr>
        <p:spPr>
          <a:xfrm>
            <a:off x="511226" y="5768542"/>
            <a:ext cx="3309432" cy="369332"/>
          </a:xfrm>
          <a:prstGeom prst="rect">
            <a:avLst/>
          </a:prstGeom>
        </p:spPr>
        <p:txBody>
          <a:bodyPr wrap="none">
            <a:spAutoFit/>
          </a:bodyPr>
          <a:lstStyle/>
          <a:p>
            <a:r>
              <a:rPr lang="en-US" dirty="0"/>
              <a:t>https://gdpr-info.eu/art-63-gdpr/</a:t>
            </a:r>
          </a:p>
        </p:txBody>
      </p:sp>
      <p:sp>
        <p:nvSpPr>
          <p:cNvPr id="34" name="Rectangle 33">
            <a:hlinkClick r:id="rId4"/>
            <a:extLst>
              <a:ext uri="{FF2B5EF4-FFF2-40B4-BE49-F238E27FC236}">
                <a16:creationId xmlns:a16="http://schemas.microsoft.com/office/drawing/2014/main" id="{F655A7D2-34AE-404F-BCA7-D239C83D4D7A}"/>
              </a:ext>
            </a:extLst>
          </p:cNvPr>
          <p:cNvSpPr/>
          <p:nvPr/>
        </p:nvSpPr>
        <p:spPr>
          <a:xfrm>
            <a:off x="511226" y="5395194"/>
            <a:ext cx="3309432" cy="369332"/>
          </a:xfrm>
          <a:prstGeom prst="rect">
            <a:avLst/>
          </a:prstGeom>
        </p:spPr>
        <p:txBody>
          <a:bodyPr wrap="none">
            <a:spAutoFit/>
          </a:bodyPr>
          <a:lstStyle/>
          <a:p>
            <a:r>
              <a:rPr lang="en-US" dirty="0"/>
              <a:t>https://gdpr-info.eu/art-35-gdpr/</a:t>
            </a:r>
          </a:p>
        </p:txBody>
      </p:sp>
      <p:sp>
        <p:nvSpPr>
          <p:cNvPr id="31" name="Slide Number Placeholder 11">
            <a:extLst>
              <a:ext uri="{FF2B5EF4-FFF2-40B4-BE49-F238E27FC236}">
                <a16:creationId xmlns:a16="http://schemas.microsoft.com/office/drawing/2014/main" id="{6A603C22-7113-4A1A-AE3B-6B8E2C5F0D13}"/>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30</a:t>
            </a:fld>
            <a:endParaRPr lang="nb-NO" dirty="0"/>
          </a:p>
        </p:txBody>
      </p:sp>
      <p:sp>
        <p:nvSpPr>
          <p:cNvPr id="35" name="TextBox 34">
            <a:extLst>
              <a:ext uri="{FF2B5EF4-FFF2-40B4-BE49-F238E27FC236}">
                <a16:creationId xmlns:a16="http://schemas.microsoft.com/office/drawing/2014/main" id="{6EE29915-85A3-4A83-921E-26EDE2943704}"/>
              </a:ext>
            </a:extLst>
          </p:cNvPr>
          <p:cNvSpPr txBox="1"/>
          <p:nvPr/>
        </p:nvSpPr>
        <p:spPr>
          <a:xfrm>
            <a:off x="4458298" y="4463541"/>
            <a:ext cx="1062404" cy="584775"/>
          </a:xfrm>
          <a:prstGeom prst="rect">
            <a:avLst/>
          </a:prstGeom>
          <a:noFill/>
        </p:spPr>
        <p:txBody>
          <a:bodyPr wrap="square" rtlCol="0">
            <a:spAutoFit/>
          </a:bodyPr>
          <a:lstStyle/>
          <a:p>
            <a:pPr algn="ctr"/>
            <a:r>
              <a:rPr lang="nb-NO" sz="3200" dirty="0"/>
              <a:t>DPIA</a:t>
            </a:r>
          </a:p>
        </p:txBody>
      </p:sp>
      <p:sp>
        <p:nvSpPr>
          <p:cNvPr id="10" name="Arrow: Bent-Up 9">
            <a:extLst>
              <a:ext uri="{FF2B5EF4-FFF2-40B4-BE49-F238E27FC236}">
                <a16:creationId xmlns:a16="http://schemas.microsoft.com/office/drawing/2014/main" id="{9D267FE5-C7A1-4B16-BF04-F2A0A4B0089C}"/>
              </a:ext>
            </a:extLst>
          </p:cNvPr>
          <p:cNvSpPr/>
          <p:nvPr/>
        </p:nvSpPr>
        <p:spPr>
          <a:xfrm rot="5400000" flipV="1">
            <a:off x="5140538" y="3777430"/>
            <a:ext cx="996794" cy="701228"/>
          </a:xfrm>
          <a:prstGeom prst="ben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A741D27-D53A-43AE-972C-D2EC22C07300}"/>
              </a:ext>
            </a:extLst>
          </p:cNvPr>
          <p:cNvCxnSpPr/>
          <p:nvPr/>
        </p:nvCxnSpPr>
        <p:spPr>
          <a:xfrm>
            <a:off x="372441" y="2523120"/>
            <a:ext cx="4158761"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A0323FEC-55D6-447F-8763-8C53675EB4F0}"/>
              </a:ext>
            </a:extLst>
          </p:cNvPr>
          <p:cNvSpPr txBox="1"/>
          <p:nvPr/>
        </p:nvSpPr>
        <p:spPr>
          <a:xfrm>
            <a:off x="4819401" y="3679718"/>
            <a:ext cx="1062404" cy="584775"/>
          </a:xfrm>
          <a:prstGeom prst="rect">
            <a:avLst/>
          </a:prstGeom>
          <a:noFill/>
        </p:spPr>
        <p:txBody>
          <a:bodyPr wrap="square" rtlCol="0">
            <a:spAutoFit/>
          </a:bodyPr>
          <a:lstStyle/>
          <a:p>
            <a:pPr algn="ctr"/>
            <a:r>
              <a:rPr lang="nb-NO" sz="3200" b="1" dirty="0" err="1">
                <a:solidFill>
                  <a:srgbClr val="FF0000"/>
                </a:solidFill>
              </a:rPr>
              <a:t>Yes</a:t>
            </a:r>
            <a:endParaRPr lang="nb-NO" sz="3200" b="1" dirty="0">
              <a:solidFill>
                <a:srgbClr val="FF0000"/>
              </a:solidFill>
            </a:endParaRPr>
          </a:p>
        </p:txBody>
      </p:sp>
      <p:sp>
        <p:nvSpPr>
          <p:cNvPr id="13" name="Arrow: Right 12">
            <a:extLst>
              <a:ext uri="{FF2B5EF4-FFF2-40B4-BE49-F238E27FC236}">
                <a16:creationId xmlns:a16="http://schemas.microsoft.com/office/drawing/2014/main" id="{9DCDF2EF-AC68-47D7-BFF6-B25E9ADFB00A}"/>
              </a:ext>
            </a:extLst>
          </p:cNvPr>
          <p:cNvSpPr/>
          <p:nvPr/>
        </p:nvSpPr>
        <p:spPr>
          <a:xfrm>
            <a:off x="4450080" y="3298093"/>
            <a:ext cx="3337206" cy="24189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43B2E16-4B0E-4B0F-B333-A7C73451E766}"/>
              </a:ext>
            </a:extLst>
          </p:cNvPr>
          <p:cNvSpPr txBox="1"/>
          <p:nvPr/>
        </p:nvSpPr>
        <p:spPr>
          <a:xfrm>
            <a:off x="8307940" y="3044872"/>
            <a:ext cx="2561162" cy="584775"/>
          </a:xfrm>
          <a:prstGeom prst="rect">
            <a:avLst/>
          </a:prstGeom>
          <a:noFill/>
        </p:spPr>
        <p:txBody>
          <a:bodyPr wrap="square" rtlCol="0">
            <a:spAutoFit/>
          </a:bodyPr>
          <a:lstStyle/>
          <a:p>
            <a:pPr algn="ctr"/>
            <a:r>
              <a:rPr lang="nb-NO" sz="3200" dirty="0" err="1"/>
              <a:t>Publication</a:t>
            </a:r>
            <a:endParaRPr lang="nb-NO" sz="3200" dirty="0"/>
          </a:p>
        </p:txBody>
      </p:sp>
    </p:spTree>
    <p:extLst>
      <p:ext uri="{BB962C8B-B14F-4D97-AF65-F5344CB8AC3E}">
        <p14:creationId xmlns:p14="http://schemas.microsoft.com/office/powerpoint/2010/main" val="314313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1">
            <a:extLst>
              <a:ext uri="{FF2B5EF4-FFF2-40B4-BE49-F238E27FC236}">
                <a16:creationId xmlns:a16="http://schemas.microsoft.com/office/drawing/2014/main" id="{478446D2-693D-49DE-B39B-389D580A6852}"/>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31</a:t>
            </a:fld>
            <a:endParaRPr lang="nb-NO" dirty="0"/>
          </a:p>
        </p:txBody>
      </p:sp>
      <p:sp>
        <p:nvSpPr>
          <p:cNvPr id="9" name="Rectangle 8">
            <a:extLst>
              <a:ext uri="{FF2B5EF4-FFF2-40B4-BE49-F238E27FC236}">
                <a16:creationId xmlns:a16="http://schemas.microsoft.com/office/drawing/2014/main" id="{5FAB622D-675F-42CE-BFD2-862064F6C6AC}"/>
              </a:ext>
            </a:extLst>
          </p:cNvPr>
          <p:cNvSpPr/>
          <p:nvPr/>
        </p:nvSpPr>
        <p:spPr>
          <a:xfrm>
            <a:off x="745298" y="123731"/>
            <a:ext cx="8343837" cy="1200329"/>
          </a:xfrm>
          <a:prstGeom prst="rect">
            <a:avLst/>
          </a:prstGeom>
        </p:spPr>
        <p:txBody>
          <a:bodyPr wrap="square">
            <a:spAutoFit/>
          </a:bodyPr>
          <a:lstStyle/>
          <a:p>
            <a:r>
              <a:rPr lang="nb-NO" sz="2400" dirty="0"/>
              <a:t>The risk for re-</a:t>
            </a:r>
            <a:r>
              <a:rPr lang="nb-NO" sz="2400" dirty="0" err="1"/>
              <a:t>identification</a:t>
            </a:r>
            <a:r>
              <a:rPr lang="nb-NO" sz="2400" dirty="0"/>
              <a:t> from </a:t>
            </a:r>
            <a:r>
              <a:rPr lang="nb-NO" sz="2400" dirty="0" err="1"/>
              <a:t>published</a:t>
            </a:r>
            <a:r>
              <a:rPr lang="nb-NO" sz="2400" dirty="0"/>
              <a:t> </a:t>
            </a:r>
            <a:r>
              <a:rPr lang="nb-NO" sz="2400" dirty="0" err="1"/>
              <a:t>research</a:t>
            </a:r>
            <a:r>
              <a:rPr lang="nb-NO" sz="2400" dirty="0"/>
              <a:t> data is </a:t>
            </a:r>
            <a:r>
              <a:rPr lang="nb-NO" sz="2400" dirty="0" err="1"/>
              <a:t>probably</a:t>
            </a:r>
            <a:r>
              <a:rPr lang="nb-NO" sz="2400" dirty="0"/>
              <a:t> negligible </a:t>
            </a:r>
            <a:r>
              <a:rPr lang="nb-NO" sz="2400" dirty="0" err="1"/>
              <a:t>compared</a:t>
            </a:r>
            <a:r>
              <a:rPr lang="nb-NO" sz="2400" dirty="0"/>
              <a:t> to </a:t>
            </a:r>
            <a:r>
              <a:rPr lang="nb-NO" sz="2400" dirty="0" err="1"/>
              <a:t>that</a:t>
            </a:r>
            <a:r>
              <a:rPr lang="nb-NO" sz="2400" dirty="0"/>
              <a:t> </a:t>
            </a:r>
            <a:r>
              <a:rPr lang="nb-NO" sz="2400" dirty="0" err="1"/>
              <a:t>we</a:t>
            </a:r>
            <a:r>
              <a:rPr lang="nb-NO" sz="2400" dirty="0"/>
              <a:t> </a:t>
            </a:r>
            <a:r>
              <a:rPr lang="nb-NO" sz="2400" dirty="0" err="1"/>
              <a:t>expose</a:t>
            </a:r>
            <a:r>
              <a:rPr lang="nb-NO" sz="2400" dirty="0"/>
              <a:t> </a:t>
            </a:r>
            <a:r>
              <a:rPr lang="nb-NO" sz="2400" dirty="0" err="1"/>
              <a:t>ourselves</a:t>
            </a:r>
            <a:r>
              <a:rPr lang="nb-NO" sz="2400" dirty="0"/>
              <a:t> to </a:t>
            </a:r>
            <a:r>
              <a:rPr lang="nb-NO" sz="2400" dirty="0" err="1"/>
              <a:t>through</a:t>
            </a:r>
            <a:r>
              <a:rPr lang="nb-NO" sz="2400" dirty="0"/>
              <a:t> </a:t>
            </a:r>
            <a:r>
              <a:rPr lang="nb-NO" sz="2400" dirty="0" err="1"/>
              <a:t>our</a:t>
            </a:r>
            <a:r>
              <a:rPr lang="nb-NO" sz="2400" dirty="0"/>
              <a:t> digital </a:t>
            </a:r>
            <a:r>
              <a:rPr lang="nb-NO" sz="2400" dirty="0" err="1"/>
              <a:t>behaviour</a:t>
            </a:r>
            <a:endParaRPr lang="nb-NO" sz="2400" dirty="0"/>
          </a:p>
        </p:txBody>
      </p:sp>
      <p:pic>
        <p:nvPicPr>
          <p:cNvPr id="11" name="Picture 10">
            <a:extLst>
              <a:ext uri="{FF2B5EF4-FFF2-40B4-BE49-F238E27FC236}">
                <a16:creationId xmlns:a16="http://schemas.microsoft.com/office/drawing/2014/main" id="{40D82E91-8C0E-4407-925F-50982E9D2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76" y="3180207"/>
            <a:ext cx="8211696" cy="2734057"/>
          </a:xfrm>
          <a:prstGeom prst="rect">
            <a:avLst/>
          </a:prstGeom>
        </p:spPr>
      </p:pic>
      <p:pic>
        <p:nvPicPr>
          <p:cNvPr id="15" name="Picture 14">
            <a:extLst>
              <a:ext uri="{FF2B5EF4-FFF2-40B4-BE49-F238E27FC236}">
                <a16:creationId xmlns:a16="http://schemas.microsoft.com/office/drawing/2014/main" id="{F764E41F-9D50-46B3-87BC-0968E525E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525" y="1444716"/>
            <a:ext cx="6677957" cy="1381318"/>
          </a:xfrm>
          <a:prstGeom prst="rect">
            <a:avLst/>
          </a:prstGeom>
        </p:spPr>
      </p:pic>
      <p:pic>
        <p:nvPicPr>
          <p:cNvPr id="1030" name="Picture 6" descr="Bilderesultat for michal kosinski">
            <a:extLst>
              <a:ext uri="{FF2B5EF4-FFF2-40B4-BE49-F238E27FC236}">
                <a16:creationId xmlns:a16="http://schemas.microsoft.com/office/drawing/2014/main" id="{27B71153-7627-474E-8579-EF25231FAB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63" r="27877" b="24989"/>
          <a:stretch/>
        </p:blipFill>
        <p:spPr bwMode="auto">
          <a:xfrm>
            <a:off x="925260" y="1535211"/>
            <a:ext cx="1216152"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111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907-5DC6-4628-A705-C3483D5842E6}"/>
              </a:ext>
            </a:extLst>
          </p:cNvPr>
          <p:cNvSpPr>
            <a:spLocks noGrp="1"/>
          </p:cNvSpPr>
          <p:nvPr>
            <p:ph type="title"/>
          </p:nvPr>
        </p:nvSpPr>
        <p:spPr>
          <a:xfrm>
            <a:off x="3665290" y="272847"/>
            <a:ext cx="3666688" cy="792556"/>
          </a:xfrm>
        </p:spPr>
        <p:txBody>
          <a:bodyPr>
            <a:normAutofit/>
          </a:bodyPr>
          <a:lstStyle/>
          <a:p>
            <a:pPr algn="ctr"/>
            <a:r>
              <a:rPr lang="nb-NO" sz="3200" dirty="0" err="1"/>
              <a:t>Conclusions</a:t>
            </a:r>
            <a:r>
              <a:rPr lang="nb-NO" sz="3200" dirty="0"/>
              <a:t>:</a:t>
            </a:r>
          </a:p>
        </p:txBody>
      </p:sp>
      <p:sp>
        <p:nvSpPr>
          <p:cNvPr id="3" name="Content Placeholder 2">
            <a:extLst>
              <a:ext uri="{FF2B5EF4-FFF2-40B4-BE49-F238E27FC236}">
                <a16:creationId xmlns:a16="http://schemas.microsoft.com/office/drawing/2014/main" id="{3488A986-8F21-47E1-9F64-A33F1E0E54F8}"/>
              </a:ext>
            </a:extLst>
          </p:cNvPr>
          <p:cNvSpPr>
            <a:spLocks noGrp="1"/>
          </p:cNvSpPr>
          <p:nvPr>
            <p:ph idx="1"/>
          </p:nvPr>
        </p:nvSpPr>
        <p:spPr>
          <a:xfrm>
            <a:off x="838200" y="894445"/>
            <a:ext cx="10515600" cy="5690707"/>
          </a:xfrm>
        </p:spPr>
        <p:txBody>
          <a:bodyPr>
            <a:normAutofit/>
          </a:bodyPr>
          <a:lstStyle/>
          <a:p>
            <a:endParaRPr lang="nb-NO" dirty="0"/>
          </a:p>
          <a:p>
            <a:r>
              <a:rPr lang="nb-NO" dirty="0"/>
              <a:t>It is </a:t>
            </a:r>
            <a:r>
              <a:rPr lang="nb-NO" dirty="0" err="1"/>
              <a:t>common</a:t>
            </a:r>
            <a:r>
              <a:rPr lang="nb-NO" dirty="0"/>
              <a:t> </a:t>
            </a:r>
            <a:r>
              <a:rPr lang="nb-NO" dirty="0" err="1"/>
              <a:t>practice</a:t>
            </a:r>
            <a:r>
              <a:rPr lang="nb-NO" dirty="0"/>
              <a:t> to </a:t>
            </a:r>
            <a:r>
              <a:rPr lang="nb-NO" dirty="0" err="1"/>
              <a:t>publish</a:t>
            </a:r>
            <a:r>
              <a:rPr lang="nb-NO" dirty="0"/>
              <a:t> </a:t>
            </a:r>
            <a:r>
              <a:rPr lang="nb-NO" dirty="0" err="1"/>
              <a:t>pseudonymised</a:t>
            </a:r>
            <a:r>
              <a:rPr lang="nb-NO" dirty="0"/>
              <a:t> data in </a:t>
            </a:r>
            <a:r>
              <a:rPr lang="nb-NO" dirty="0" err="1"/>
              <a:t>research</a:t>
            </a:r>
            <a:r>
              <a:rPr lang="nb-NO" dirty="0"/>
              <a:t> </a:t>
            </a:r>
            <a:r>
              <a:rPr lang="nb-NO" dirty="0" err="1"/>
              <a:t>articles</a:t>
            </a:r>
            <a:r>
              <a:rPr lang="nb-NO" dirty="0"/>
              <a:t>.</a:t>
            </a:r>
          </a:p>
          <a:p>
            <a:r>
              <a:rPr lang="nb-NO" dirty="0"/>
              <a:t>GDPR 89 </a:t>
            </a:r>
            <a:r>
              <a:rPr lang="nb-NO" dirty="0" err="1"/>
              <a:t>specifies</a:t>
            </a:r>
            <a:r>
              <a:rPr lang="nb-NO" dirty="0"/>
              <a:t> </a:t>
            </a:r>
            <a:r>
              <a:rPr lang="nb-NO" dirty="0" err="1"/>
              <a:t>pseudonymisation</a:t>
            </a:r>
            <a:r>
              <a:rPr lang="nb-NO" dirty="0"/>
              <a:t> as </a:t>
            </a:r>
            <a:r>
              <a:rPr lang="nb-NO" dirty="0" err="1"/>
              <a:t>means</a:t>
            </a:r>
            <a:r>
              <a:rPr lang="nb-NO" dirty="0"/>
              <a:t> for </a:t>
            </a:r>
            <a:r>
              <a:rPr lang="nb-NO" dirty="0" err="1"/>
              <a:t>protecting</a:t>
            </a:r>
            <a:r>
              <a:rPr lang="nb-NO" dirty="0"/>
              <a:t> data </a:t>
            </a:r>
            <a:r>
              <a:rPr lang="nb-NO" dirty="0" err="1"/>
              <a:t>subjects</a:t>
            </a:r>
            <a:endParaRPr lang="nb-NO" dirty="0"/>
          </a:p>
          <a:p>
            <a:r>
              <a:rPr lang="nb-NO" dirty="0" err="1"/>
              <a:t>Recital</a:t>
            </a:r>
            <a:r>
              <a:rPr lang="nb-NO" dirty="0"/>
              <a:t> 26 in GDPR and </a:t>
            </a:r>
            <a:r>
              <a:rPr lang="nb-NO" dirty="0" err="1"/>
              <a:t>the</a:t>
            </a:r>
            <a:r>
              <a:rPr lang="nb-NO" dirty="0"/>
              <a:t> </a:t>
            </a:r>
            <a:r>
              <a:rPr lang="nb-NO" dirty="0" err="1"/>
              <a:t>judgement</a:t>
            </a:r>
            <a:r>
              <a:rPr lang="nb-NO" dirty="0"/>
              <a:t> in </a:t>
            </a:r>
            <a:r>
              <a:rPr lang="nb-NO" dirty="0" err="1"/>
              <a:t>the</a:t>
            </a:r>
            <a:r>
              <a:rPr lang="nb-NO" dirty="0"/>
              <a:t> «</a:t>
            </a:r>
            <a:r>
              <a:rPr lang="nb-NO" dirty="0" err="1"/>
              <a:t>Breyer</a:t>
            </a:r>
            <a:r>
              <a:rPr lang="nb-NO" dirty="0"/>
              <a:t> case» </a:t>
            </a:r>
            <a:r>
              <a:rPr lang="nb-NO" dirty="0" err="1"/>
              <a:t>may</a:t>
            </a:r>
            <a:r>
              <a:rPr lang="nb-NO" dirty="0"/>
              <a:t> </a:t>
            </a:r>
            <a:r>
              <a:rPr lang="nb-NO" dirty="0" err="1"/>
              <a:t>even</a:t>
            </a:r>
            <a:r>
              <a:rPr lang="nb-NO" dirty="0"/>
              <a:t> </a:t>
            </a:r>
            <a:r>
              <a:rPr lang="nb-NO" dirty="0" err="1"/>
              <a:t>define</a:t>
            </a:r>
            <a:r>
              <a:rPr lang="nb-NO" dirty="0"/>
              <a:t> </a:t>
            </a:r>
            <a:r>
              <a:rPr lang="nb-NO" dirty="0" err="1"/>
              <a:t>some</a:t>
            </a:r>
            <a:r>
              <a:rPr lang="nb-NO" dirty="0"/>
              <a:t> types </a:t>
            </a:r>
            <a:r>
              <a:rPr lang="nb-NO" dirty="0" err="1"/>
              <a:t>of</a:t>
            </a:r>
            <a:r>
              <a:rPr lang="nb-NO" dirty="0"/>
              <a:t> </a:t>
            </a:r>
            <a:r>
              <a:rPr lang="nb-NO" dirty="0" err="1"/>
              <a:t>pseudonymised</a:t>
            </a:r>
            <a:r>
              <a:rPr lang="nb-NO" dirty="0"/>
              <a:t> data to be </a:t>
            </a:r>
            <a:r>
              <a:rPr lang="nb-NO" dirty="0" err="1"/>
              <a:t>outside</a:t>
            </a:r>
            <a:r>
              <a:rPr lang="nb-NO" dirty="0"/>
              <a:t> </a:t>
            </a:r>
            <a:r>
              <a:rPr lang="nb-NO" dirty="0" err="1"/>
              <a:t>of</a:t>
            </a:r>
            <a:r>
              <a:rPr lang="nb-NO" dirty="0"/>
              <a:t> </a:t>
            </a:r>
            <a:r>
              <a:rPr lang="nb-NO" dirty="0" err="1"/>
              <a:t>the</a:t>
            </a:r>
            <a:r>
              <a:rPr lang="nb-NO" dirty="0"/>
              <a:t> </a:t>
            </a:r>
            <a:r>
              <a:rPr lang="nb-NO" dirty="0" err="1"/>
              <a:t>regulation</a:t>
            </a:r>
            <a:r>
              <a:rPr lang="nb-NO" dirty="0"/>
              <a:t>.</a:t>
            </a:r>
          </a:p>
          <a:p>
            <a:r>
              <a:rPr lang="nb-NO" dirty="0"/>
              <a:t>Scientific journals </a:t>
            </a:r>
            <a:r>
              <a:rPr lang="nb-NO" dirty="0" err="1"/>
              <a:t>cannot</a:t>
            </a:r>
            <a:r>
              <a:rPr lang="nb-NO" dirty="0"/>
              <a:t> </a:t>
            </a:r>
            <a:r>
              <a:rPr lang="nb-NO" dirty="0" err="1"/>
              <a:t>sign</a:t>
            </a:r>
            <a:r>
              <a:rPr lang="nb-NO" dirty="0"/>
              <a:t> data </a:t>
            </a:r>
            <a:r>
              <a:rPr lang="nb-NO" dirty="0" err="1"/>
              <a:t>processing</a:t>
            </a:r>
            <a:r>
              <a:rPr lang="nb-NO" dirty="0"/>
              <a:t> </a:t>
            </a:r>
            <a:r>
              <a:rPr lang="nb-NO" dirty="0" err="1"/>
              <a:t>agreements</a:t>
            </a:r>
            <a:r>
              <a:rPr lang="nb-NO" dirty="0"/>
              <a:t> </a:t>
            </a:r>
            <a:r>
              <a:rPr lang="nb-NO" dirty="0" err="1"/>
              <a:t>since</a:t>
            </a:r>
            <a:r>
              <a:rPr lang="nb-NO" dirty="0"/>
              <a:t> </a:t>
            </a:r>
            <a:r>
              <a:rPr lang="nb-NO" dirty="0" err="1"/>
              <a:t>they</a:t>
            </a:r>
            <a:r>
              <a:rPr lang="nb-NO" dirty="0"/>
              <a:t> </a:t>
            </a:r>
            <a:r>
              <a:rPr lang="nb-NO" dirty="0" err="1"/>
              <a:t>are</a:t>
            </a:r>
            <a:r>
              <a:rPr lang="nb-NO" dirty="0"/>
              <a:t> </a:t>
            </a:r>
            <a:r>
              <a:rPr lang="nb-NO" dirty="0" err="1"/>
              <a:t>accessible</a:t>
            </a:r>
            <a:r>
              <a:rPr lang="nb-NO" dirty="0"/>
              <a:t> to </a:t>
            </a:r>
            <a:r>
              <a:rPr lang="nb-NO" dirty="0" err="1"/>
              <a:t>anyone</a:t>
            </a:r>
            <a:r>
              <a:rPr lang="nb-NO" dirty="0"/>
              <a:t> </a:t>
            </a:r>
            <a:r>
              <a:rPr lang="nb-NO" dirty="0" err="1"/>
              <a:t>with</a:t>
            </a:r>
            <a:r>
              <a:rPr lang="nb-NO" dirty="0"/>
              <a:t> a </a:t>
            </a:r>
            <a:r>
              <a:rPr lang="nb-NO" dirty="0" err="1"/>
              <a:t>subscription</a:t>
            </a:r>
            <a:r>
              <a:rPr lang="nb-NO" dirty="0"/>
              <a:t>.</a:t>
            </a:r>
          </a:p>
          <a:p>
            <a:r>
              <a:rPr lang="nb-NO" dirty="0" err="1"/>
              <a:t>There</a:t>
            </a:r>
            <a:r>
              <a:rPr lang="nb-NO" dirty="0"/>
              <a:t> is </a:t>
            </a:r>
            <a:r>
              <a:rPr lang="nb-NO" dirty="0" err="1"/>
              <a:t>no</a:t>
            </a:r>
            <a:r>
              <a:rPr lang="nb-NO" dirty="0"/>
              <a:t> </a:t>
            </a:r>
            <a:r>
              <a:rPr lang="nb-NO" dirty="0" err="1"/>
              <a:t>reason</a:t>
            </a:r>
            <a:r>
              <a:rPr lang="nb-NO" dirty="0"/>
              <a:t> to </a:t>
            </a:r>
            <a:r>
              <a:rPr lang="nb-NO" dirty="0" err="1"/>
              <a:t>require</a:t>
            </a:r>
            <a:r>
              <a:rPr lang="nb-NO" dirty="0"/>
              <a:t> data </a:t>
            </a:r>
            <a:r>
              <a:rPr lang="nb-NO" dirty="0" err="1"/>
              <a:t>processing</a:t>
            </a:r>
            <a:r>
              <a:rPr lang="nb-NO" dirty="0"/>
              <a:t> </a:t>
            </a:r>
            <a:r>
              <a:rPr lang="nb-NO" dirty="0" err="1"/>
              <a:t>agreements</a:t>
            </a:r>
            <a:r>
              <a:rPr lang="nb-NO" dirty="0"/>
              <a:t> </a:t>
            </a:r>
            <a:r>
              <a:rPr lang="nb-NO" dirty="0" err="1"/>
              <a:t>when</a:t>
            </a:r>
            <a:r>
              <a:rPr lang="nb-NO" dirty="0"/>
              <a:t> </a:t>
            </a:r>
            <a:r>
              <a:rPr lang="nb-NO" dirty="0" err="1"/>
              <a:t>researchers</a:t>
            </a:r>
            <a:r>
              <a:rPr lang="nb-NO" dirty="0"/>
              <a:t> </a:t>
            </a:r>
            <a:r>
              <a:rPr lang="nb-NO" dirty="0" err="1"/>
              <a:t>share</a:t>
            </a:r>
            <a:r>
              <a:rPr lang="nb-NO" dirty="0"/>
              <a:t> </a:t>
            </a:r>
            <a:r>
              <a:rPr lang="nb-NO" dirty="0" err="1"/>
              <a:t>pseudonymised</a:t>
            </a:r>
            <a:r>
              <a:rPr lang="nb-NO" dirty="0"/>
              <a:t> data prior to </a:t>
            </a:r>
            <a:r>
              <a:rPr lang="nb-NO" dirty="0" err="1"/>
              <a:t>publication</a:t>
            </a:r>
            <a:r>
              <a:rPr lang="nb-NO" dirty="0"/>
              <a:t>.</a:t>
            </a:r>
          </a:p>
          <a:p>
            <a:endParaRPr lang="nb-NO" dirty="0"/>
          </a:p>
          <a:p>
            <a:pPr marL="0" indent="0">
              <a:buNone/>
            </a:pPr>
            <a:endParaRPr lang="nb-NO" dirty="0"/>
          </a:p>
          <a:p>
            <a:endParaRPr lang="nb-NO" dirty="0"/>
          </a:p>
        </p:txBody>
      </p:sp>
      <p:sp>
        <p:nvSpPr>
          <p:cNvPr id="5" name="Slide Number Placeholder 11">
            <a:extLst>
              <a:ext uri="{FF2B5EF4-FFF2-40B4-BE49-F238E27FC236}">
                <a16:creationId xmlns:a16="http://schemas.microsoft.com/office/drawing/2014/main" id="{EC761E24-84A3-4016-AF29-904A3E7F9639}"/>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32</a:t>
            </a:fld>
            <a:endParaRPr lang="nb-NO" dirty="0"/>
          </a:p>
        </p:txBody>
      </p:sp>
    </p:spTree>
    <p:extLst>
      <p:ext uri="{BB962C8B-B14F-4D97-AF65-F5344CB8AC3E}">
        <p14:creationId xmlns:p14="http://schemas.microsoft.com/office/powerpoint/2010/main" val="224889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8C9BEF-6C7C-4664-9E36-1384FB76CBEF}"/>
              </a:ext>
            </a:extLst>
          </p:cNvPr>
          <p:cNvPicPr>
            <a:picLocks noChangeAspect="1"/>
          </p:cNvPicPr>
          <p:nvPr/>
        </p:nvPicPr>
        <p:blipFill>
          <a:blip r:embed="rId2"/>
          <a:stretch>
            <a:fillRect/>
          </a:stretch>
        </p:blipFill>
        <p:spPr>
          <a:xfrm>
            <a:off x="5351700" y="5681778"/>
            <a:ext cx="4807440" cy="938398"/>
          </a:xfrm>
          <a:prstGeom prst="rect">
            <a:avLst/>
          </a:prstGeom>
        </p:spPr>
      </p:pic>
      <p:sp>
        <p:nvSpPr>
          <p:cNvPr id="8" name="Rectangle 7">
            <a:extLst>
              <a:ext uri="{FF2B5EF4-FFF2-40B4-BE49-F238E27FC236}">
                <a16:creationId xmlns:a16="http://schemas.microsoft.com/office/drawing/2014/main" id="{1A236C40-2C17-4E34-BD0C-C0D2E76D1DE4}"/>
              </a:ext>
            </a:extLst>
          </p:cNvPr>
          <p:cNvSpPr/>
          <p:nvPr/>
        </p:nvSpPr>
        <p:spPr>
          <a:xfrm>
            <a:off x="1467598" y="1728144"/>
            <a:ext cx="8992998" cy="2677656"/>
          </a:xfrm>
          <a:prstGeom prst="rect">
            <a:avLst/>
          </a:prstGeom>
        </p:spPr>
        <p:txBody>
          <a:bodyPr wrap="square">
            <a:spAutoFit/>
          </a:bodyPr>
          <a:lstStyle/>
          <a:p>
            <a:r>
              <a:rPr lang="nb-NO" sz="2800" dirty="0">
                <a:solidFill>
                  <a:srgbClr val="000000"/>
                </a:solidFill>
                <a:latin typeface="Georgia" panose="02040502050405020303" pitchFamily="18" charset="0"/>
              </a:rPr>
              <a:t>-Personal data </a:t>
            </a:r>
            <a:r>
              <a:rPr lang="nb-NO" sz="2800" dirty="0" err="1">
                <a:solidFill>
                  <a:srgbClr val="000000"/>
                </a:solidFill>
                <a:latin typeface="Georgia" panose="02040502050405020303" pitchFamily="18" charset="0"/>
              </a:rPr>
              <a:t>should</a:t>
            </a:r>
            <a:r>
              <a:rPr lang="nb-NO" sz="2800" dirty="0">
                <a:solidFill>
                  <a:srgbClr val="000000"/>
                </a:solidFill>
                <a:latin typeface="Georgia" panose="02040502050405020303" pitchFamily="18" charset="0"/>
              </a:rPr>
              <a:t> be </a:t>
            </a:r>
            <a:r>
              <a:rPr lang="nb-NO" sz="2800" dirty="0" err="1">
                <a:solidFill>
                  <a:srgbClr val="000000"/>
                </a:solidFill>
                <a:latin typeface="Georgia" panose="02040502050405020303" pitchFamily="18" charset="0"/>
              </a:rPr>
              <a:t>processed</a:t>
            </a:r>
            <a:r>
              <a:rPr lang="nb-NO" sz="2800" dirty="0">
                <a:solidFill>
                  <a:srgbClr val="000000"/>
                </a:solidFill>
                <a:latin typeface="Georgia" panose="02040502050405020303" pitchFamily="18" charset="0"/>
              </a:rPr>
              <a:t> in a </a:t>
            </a:r>
            <a:r>
              <a:rPr lang="nb-NO" sz="2800" dirty="0" err="1">
                <a:solidFill>
                  <a:srgbClr val="000000"/>
                </a:solidFill>
                <a:latin typeface="Georgia" panose="02040502050405020303" pitchFamily="18" charset="0"/>
              </a:rPr>
              <a:t>controlled</a:t>
            </a:r>
            <a:r>
              <a:rPr lang="nb-NO" sz="2800" dirty="0">
                <a:solidFill>
                  <a:srgbClr val="000000"/>
                </a:solidFill>
                <a:latin typeface="Georgia" panose="02040502050405020303" pitchFamily="18" charset="0"/>
              </a:rPr>
              <a:t> system. </a:t>
            </a:r>
          </a:p>
          <a:p>
            <a:r>
              <a:rPr lang="nb-NO" sz="2800" dirty="0">
                <a:solidFill>
                  <a:srgbClr val="000000"/>
                </a:solidFill>
                <a:latin typeface="Georgia" panose="02040502050405020303" pitchFamily="18" charset="0"/>
              </a:rPr>
              <a:t>-Information </a:t>
            </a:r>
            <a:r>
              <a:rPr lang="nb-NO" sz="2800" dirty="0" err="1">
                <a:solidFill>
                  <a:srgbClr val="000000"/>
                </a:solidFill>
                <a:latin typeface="Georgia" panose="02040502050405020303" pitchFamily="18" charset="0"/>
              </a:rPr>
              <a:t>regarding</a:t>
            </a:r>
            <a:r>
              <a:rPr lang="nb-NO" sz="2800" dirty="0">
                <a:solidFill>
                  <a:srgbClr val="000000"/>
                </a:solidFill>
                <a:latin typeface="Georgia" panose="02040502050405020303" pitchFamily="18" charset="0"/>
              </a:rPr>
              <a:t> </a:t>
            </a:r>
            <a:r>
              <a:rPr lang="nb-NO" sz="2800" dirty="0" err="1">
                <a:solidFill>
                  <a:srgbClr val="000000"/>
                </a:solidFill>
                <a:latin typeface="Georgia" panose="02040502050405020303" pitchFamily="18" charset="0"/>
              </a:rPr>
              <a:t>health</a:t>
            </a:r>
            <a:r>
              <a:rPr lang="nb-NO" sz="2800" dirty="0">
                <a:solidFill>
                  <a:srgbClr val="000000"/>
                </a:solidFill>
                <a:latin typeface="Georgia" panose="02040502050405020303" pitchFamily="18" charset="0"/>
              </a:rPr>
              <a:t> must in </a:t>
            </a:r>
            <a:r>
              <a:rPr lang="nb-NO" sz="2800" dirty="0" err="1">
                <a:solidFill>
                  <a:srgbClr val="000000"/>
                </a:solidFill>
                <a:latin typeface="Georgia" panose="02040502050405020303" pitchFamily="18" charset="0"/>
              </a:rPr>
              <a:t>practice</a:t>
            </a:r>
            <a:r>
              <a:rPr lang="nb-NO" sz="2800" dirty="0">
                <a:solidFill>
                  <a:srgbClr val="000000"/>
                </a:solidFill>
                <a:latin typeface="Georgia" panose="02040502050405020303" pitchFamily="18" charset="0"/>
              </a:rPr>
              <a:t> be </a:t>
            </a:r>
            <a:r>
              <a:rPr lang="nb-NO" sz="2800" dirty="0" err="1">
                <a:solidFill>
                  <a:srgbClr val="000000"/>
                </a:solidFill>
                <a:latin typeface="Georgia" panose="02040502050405020303" pitchFamily="18" charset="0"/>
              </a:rPr>
              <a:t>processed</a:t>
            </a:r>
            <a:r>
              <a:rPr lang="nb-NO" sz="2800" dirty="0">
                <a:solidFill>
                  <a:srgbClr val="000000"/>
                </a:solidFill>
                <a:latin typeface="Georgia" panose="02040502050405020303" pitchFamily="18" charset="0"/>
              </a:rPr>
              <a:t> </a:t>
            </a:r>
            <a:r>
              <a:rPr lang="nb-NO" sz="2800" dirty="0" err="1">
                <a:solidFill>
                  <a:srgbClr val="000000"/>
                </a:solidFill>
                <a:latin typeface="Georgia" panose="02040502050405020303" pitchFamily="18" charset="0"/>
              </a:rPr>
              <a:t>on</a:t>
            </a:r>
            <a:r>
              <a:rPr lang="nb-NO" sz="2800" dirty="0">
                <a:solidFill>
                  <a:srgbClr val="000000"/>
                </a:solidFill>
                <a:latin typeface="Georgia" panose="02040502050405020303" pitchFamily="18" charset="0"/>
              </a:rPr>
              <a:t> </a:t>
            </a:r>
            <a:r>
              <a:rPr lang="nb-NO" sz="2800" dirty="0" err="1">
                <a:solidFill>
                  <a:srgbClr val="000000"/>
                </a:solidFill>
                <a:latin typeface="Georgia" panose="02040502050405020303" pitchFamily="18" charset="0"/>
              </a:rPr>
              <a:t>equipment</a:t>
            </a:r>
            <a:r>
              <a:rPr lang="nb-NO" sz="2800" dirty="0">
                <a:solidFill>
                  <a:srgbClr val="000000"/>
                </a:solidFill>
                <a:latin typeface="Georgia" panose="02040502050405020303" pitchFamily="18" charset="0"/>
              </a:rPr>
              <a:t> </a:t>
            </a:r>
            <a:r>
              <a:rPr lang="nb-NO" sz="2800" dirty="0" err="1">
                <a:solidFill>
                  <a:srgbClr val="000000"/>
                </a:solidFill>
                <a:latin typeface="Georgia" panose="02040502050405020303" pitchFamily="18" charset="0"/>
              </a:rPr>
              <a:t>owned</a:t>
            </a:r>
            <a:r>
              <a:rPr lang="nb-NO" sz="2800" dirty="0">
                <a:solidFill>
                  <a:srgbClr val="000000"/>
                </a:solidFill>
                <a:latin typeface="Georgia" panose="02040502050405020303" pitchFamily="18" charset="0"/>
              </a:rPr>
              <a:t> by </a:t>
            </a:r>
            <a:r>
              <a:rPr lang="nb-NO" sz="2800" dirty="0" err="1">
                <a:solidFill>
                  <a:srgbClr val="000000"/>
                </a:solidFill>
                <a:latin typeface="Georgia" panose="02040502050405020303" pitchFamily="18" charset="0"/>
              </a:rPr>
              <a:t>the</a:t>
            </a:r>
            <a:r>
              <a:rPr lang="nb-NO" sz="2800" dirty="0">
                <a:solidFill>
                  <a:srgbClr val="000000"/>
                </a:solidFill>
                <a:latin typeface="Georgia" panose="02040502050405020303" pitchFamily="18" charset="0"/>
              </a:rPr>
              <a:t> hospital, </a:t>
            </a:r>
            <a:r>
              <a:rPr lang="nb-NO" sz="2800" dirty="0" err="1">
                <a:solidFill>
                  <a:srgbClr val="000000"/>
                </a:solidFill>
                <a:latin typeface="Georgia" panose="02040502050405020303" pitchFamily="18" charset="0"/>
              </a:rPr>
              <a:t>alternatively</a:t>
            </a:r>
            <a:r>
              <a:rPr lang="nb-NO" sz="2800" dirty="0">
                <a:solidFill>
                  <a:srgbClr val="000000"/>
                </a:solidFill>
                <a:latin typeface="Georgia" panose="02040502050405020303" pitchFamily="18" charset="0"/>
              </a:rPr>
              <a:t>, </a:t>
            </a:r>
            <a:r>
              <a:rPr lang="nb-NO" sz="2800" dirty="0" err="1">
                <a:solidFill>
                  <a:srgbClr val="000000"/>
                </a:solidFill>
                <a:latin typeface="Georgia" panose="02040502050405020303" pitchFamily="18" charset="0"/>
              </a:rPr>
              <a:t>there</a:t>
            </a:r>
            <a:r>
              <a:rPr lang="nb-NO" sz="2800" dirty="0">
                <a:solidFill>
                  <a:srgbClr val="000000"/>
                </a:solidFill>
                <a:latin typeface="Georgia" panose="02040502050405020303" pitchFamily="18" charset="0"/>
              </a:rPr>
              <a:t> must be a data </a:t>
            </a:r>
            <a:r>
              <a:rPr lang="nb-NO" sz="2800" dirty="0" err="1">
                <a:solidFill>
                  <a:srgbClr val="000000"/>
                </a:solidFill>
                <a:latin typeface="Georgia" panose="02040502050405020303" pitchFamily="18" charset="0"/>
              </a:rPr>
              <a:t>processing</a:t>
            </a:r>
            <a:r>
              <a:rPr lang="nb-NO" sz="2800" dirty="0">
                <a:solidFill>
                  <a:srgbClr val="000000"/>
                </a:solidFill>
                <a:latin typeface="Georgia" panose="02040502050405020303" pitchFamily="18" charset="0"/>
              </a:rPr>
              <a:t> </a:t>
            </a:r>
            <a:r>
              <a:rPr lang="nb-NO" sz="2800" dirty="0" err="1">
                <a:solidFill>
                  <a:srgbClr val="000000"/>
                </a:solidFill>
                <a:latin typeface="Georgia" panose="02040502050405020303" pitchFamily="18" charset="0"/>
              </a:rPr>
              <a:t>agreement</a:t>
            </a:r>
            <a:r>
              <a:rPr lang="nb-NO" sz="2800" dirty="0">
                <a:solidFill>
                  <a:srgbClr val="000000"/>
                </a:solidFill>
                <a:latin typeface="Georgia" panose="02040502050405020303" pitchFamily="18" charset="0"/>
              </a:rPr>
              <a:t>.</a:t>
            </a:r>
            <a:endParaRPr lang="nb-NO" sz="2800" dirty="0">
              <a:solidFill>
                <a:srgbClr val="000000"/>
              </a:solidFill>
              <a:highlight>
                <a:srgbClr val="FFFF00"/>
              </a:highlight>
              <a:latin typeface="Georgia" panose="02040502050405020303" pitchFamily="18" charset="0"/>
            </a:endParaRPr>
          </a:p>
        </p:txBody>
      </p:sp>
      <p:sp>
        <p:nvSpPr>
          <p:cNvPr id="5" name="TextBox 4">
            <a:extLst>
              <a:ext uri="{FF2B5EF4-FFF2-40B4-BE49-F238E27FC236}">
                <a16:creationId xmlns:a16="http://schemas.microsoft.com/office/drawing/2014/main" id="{487F84E8-8351-4DC6-A3FD-5EA9B09AE0ED}"/>
              </a:ext>
            </a:extLst>
          </p:cNvPr>
          <p:cNvSpPr txBox="1"/>
          <p:nvPr/>
        </p:nvSpPr>
        <p:spPr>
          <a:xfrm>
            <a:off x="2932413" y="334186"/>
            <a:ext cx="6403688" cy="954107"/>
          </a:xfrm>
          <a:prstGeom prst="rect">
            <a:avLst/>
          </a:prstGeom>
          <a:noFill/>
        </p:spPr>
        <p:txBody>
          <a:bodyPr wrap="square" rtlCol="0">
            <a:spAutoFit/>
          </a:bodyPr>
          <a:lstStyle/>
          <a:p>
            <a:pPr algn="ctr"/>
            <a:r>
              <a:rPr lang="nb-NO" sz="2800" dirty="0"/>
              <a:t>Major Norwegian </a:t>
            </a:r>
            <a:r>
              <a:rPr lang="nb-NO" sz="2800" dirty="0" err="1"/>
              <a:t>research</a:t>
            </a:r>
            <a:r>
              <a:rPr lang="nb-NO" sz="2800" dirty="0"/>
              <a:t> </a:t>
            </a:r>
            <a:r>
              <a:rPr lang="nb-NO" sz="2800" dirty="0" err="1"/>
              <a:t>institutions</a:t>
            </a:r>
            <a:r>
              <a:rPr lang="nb-NO" sz="2800" dirty="0"/>
              <a:t> </a:t>
            </a:r>
            <a:r>
              <a:rPr lang="nb-NO" sz="2800" dirty="0" err="1"/>
              <a:t>define</a:t>
            </a:r>
            <a:r>
              <a:rPr lang="nb-NO" sz="2800" dirty="0"/>
              <a:t> </a:t>
            </a:r>
            <a:r>
              <a:rPr lang="nb-NO" sz="2800" dirty="0" err="1"/>
              <a:t>pseudonymised</a:t>
            </a:r>
            <a:r>
              <a:rPr lang="nb-NO" sz="2800" dirty="0"/>
              <a:t> data as «sensitive»</a:t>
            </a:r>
          </a:p>
        </p:txBody>
      </p:sp>
    </p:spTree>
    <p:extLst>
      <p:ext uri="{BB962C8B-B14F-4D97-AF65-F5344CB8AC3E}">
        <p14:creationId xmlns:p14="http://schemas.microsoft.com/office/powerpoint/2010/main" val="49178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6628C6-2B40-49A3-848A-B335E2F10AE5}"/>
              </a:ext>
            </a:extLst>
          </p:cNvPr>
          <p:cNvSpPr txBox="1"/>
          <p:nvPr/>
        </p:nvSpPr>
        <p:spPr>
          <a:xfrm>
            <a:off x="1530583" y="1958939"/>
            <a:ext cx="7988868" cy="1384995"/>
          </a:xfrm>
          <a:prstGeom prst="rect">
            <a:avLst/>
          </a:prstGeom>
          <a:noFill/>
        </p:spPr>
        <p:txBody>
          <a:bodyPr wrap="square" rtlCol="0">
            <a:spAutoFit/>
          </a:bodyPr>
          <a:lstStyle/>
          <a:p>
            <a:r>
              <a:rPr lang="en-US" sz="2400" dirty="0"/>
              <a:t>Oslo University Hospital Data Protection Officer (OUH-DPO) May 4. 2018:</a:t>
            </a:r>
          </a:p>
          <a:p>
            <a:r>
              <a:rPr lang="en-US" dirty="0"/>
              <a:t>-It is important that indirectly identifiable personal data are not released from the hospital in context of publication.</a:t>
            </a:r>
          </a:p>
        </p:txBody>
      </p:sp>
      <p:sp>
        <p:nvSpPr>
          <p:cNvPr id="6" name="TextBox 5">
            <a:extLst>
              <a:ext uri="{FF2B5EF4-FFF2-40B4-BE49-F238E27FC236}">
                <a16:creationId xmlns:a16="http://schemas.microsoft.com/office/drawing/2014/main" id="{71158154-7F64-4AF5-A482-6EEA2E596BCC}"/>
              </a:ext>
            </a:extLst>
          </p:cNvPr>
          <p:cNvSpPr txBox="1"/>
          <p:nvPr/>
        </p:nvSpPr>
        <p:spPr>
          <a:xfrm>
            <a:off x="1530583" y="4875414"/>
            <a:ext cx="8597599" cy="1107996"/>
          </a:xfrm>
          <a:prstGeom prst="rect">
            <a:avLst/>
          </a:prstGeom>
          <a:noFill/>
        </p:spPr>
        <p:txBody>
          <a:bodyPr wrap="square" rtlCol="0">
            <a:spAutoFit/>
          </a:bodyPr>
          <a:lstStyle/>
          <a:p>
            <a:r>
              <a:rPr lang="en-US" sz="2400" u="sng" dirty="0" err="1"/>
              <a:t>UiO</a:t>
            </a:r>
            <a:r>
              <a:rPr lang="en-US" sz="2400" u="sng" dirty="0"/>
              <a:t> </a:t>
            </a:r>
            <a:r>
              <a:rPr lang="en-US" sz="2400" u="sng" dirty="0">
                <a:hlinkClick r:id="rId2"/>
              </a:rPr>
              <a:t>web</a:t>
            </a:r>
            <a:r>
              <a:rPr lang="en-US" sz="2400" u="sng" dirty="0"/>
              <a:t> for employees:</a:t>
            </a:r>
          </a:p>
          <a:p>
            <a:r>
              <a:rPr lang="nb-NO" sz="2400" dirty="0"/>
              <a:t>-</a:t>
            </a:r>
            <a:r>
              <a:rPr lang="nb-NO" dirty="0" err="1"/>
              <a:t>When</a:t>
            </a:r>
            <a:r>
              <a:rPr lang="nb-NO" dirty="0"/>
              <a:t> UiO </a:t>
            </a:r>
            <a:r>
              <a:rPr lang="nb-NO" dirty="0" err="1"/>
              <a:t>releases</a:t>
            </a:r>
            <a:r>
              <a:rPr lang="nb-NO" dirty="0"/>
              <a:t> data to </a:t>
            </a:r>
            <a:r>
              <a:rPr lang="nb-NO" dirty="0" err="1"/>
              <a:t>external</a:t>
            </a:r>
            <a:r>
              <a:rPr lang="nb-NO" dirty="0"/>
              <a:t> </a:t>
            </a:r>
            <a:r>
              <a:rPr lang="nb-NO" dirty="0" err="1"/>
              <a:t>parties</a:t>
            </a:r>
            <a:r>
              <a:rPr lang="nb-NO" dirty="0"/>
              <a:t> [</a:t>
            </a:r>
            <a:r>
              <a:rPr lang="nb-NO" dirty="0" err="1"/>
              <a:t>such</a:t>
            </a:r>
            <a:r>
              <a:rPr lang="nb-NO" dirty="0"/>
              <a:t> as journals], a data </a:t>
            </a:r>
            <a:r>
              <a:rPr lang="nb-NO" dirty="0" err="1"/>
              <a:t>processing</a:t>
            </a:r>
            <a:r>
              <a:rPr lang="nb-NO" dirty="0"/>
              <a:t> </a:t>
            </a:r>
            <a:r>
              <a:rPr lang="nb-NO" dirty="0" err="1"/>
              <a:t>agreement</a:t>
            </a:r>
            <a:r>
              <a:rPr lang="nb-NO" dirty="0"/>
              <a:t> is </a:t>
            </a:r>
            <a:r>
              <a:rPr lang="nb-NO" dirty="0" err="1"/>
              <a:t>mandatory</a:t>
            </a:r>
            <a:r>
              <a:rPr lang="nb-NO" dirty="0"/>
              <a:t>.</a:t>
            </a:r>
            <a:endParaRPr lang="nb-NO" sz="2400" dirty="0">
              <a:highlight>
                <a:srgbClr val="FFFF00"/>
              </a:highlight>
            </a:endParaRPr>
          </a:p>
        </p:txBody>
      </p:sp>
      <p:sp>
        <p:nvSpPr>
          <p:cNvPr id="7" name="TextBox 6">
            <a:extLst>
              <a:ext uri="{FF2B5EF4-FFF2-40B4-BE49-F238E27FC236}">
                <a16:creationId xmlns:a16="http://schemas.microsoft.com/office/drawing/2014/main" id="{707107C9-B051-456F-9F0D-D10F3988BB67}"/>
              </a:ext>
            </a:extLst>
          </p:cNvPr>
          <p:cNvSpPr txBox="1"/>
          <p:nvPr/>
        </p:nvSpPr>
        <p:spPr>
          <a:xfrm>
            <a:off x="1530583" y="3386399"/>
            <a:ext cx="9538695" cy="1384995"/>
          </a:xfrm>
          <a:prstGeom prst="rect">
            <a:avLst/>
          </a:prstGeom>
          <a:noFill/>
        </p:spPr>
        <p:txBody>
          <a:bodyPr wrap="square" rtlCol="0">
            <a:spAutoFit/>
          </a:bodyPr>
          <a:lstStyle/>
          <a:p>
            <a:r>
              <a:rPr lang="en-US" sz="2400" dirty="0"/>
              <a:t>OUH-DPO 2018 Draft for SOP for publication:</a:t>
            </a:r>
          </a:p>
          <a:p>
            <a:r>
              <a:rPr lang="en-US" sz="2000" dirty="0"/>
              <a:t>-A data processing agreement must be in place before data are released to an external partner (</a:t>
            </a:r>
            <a:r>
              <a:rPr lang="en-US" sz="2000" dirty="0" err="1"/>
              <a:t>i.e</a:t>
            </a:r>
            <a:r>
              <a:rPr lang="en-US" sz="2000" dirty="0"/>
              <a:t> a journal). The journal must enforce controlled access to data for authenticated individuals only.</a:t>
            </a:r>
          </a:p>
        </p:txBody>
      </p:sp>
      <p:sp>
        <p:nvSpPr>
          <p:cNvPr id="29" name="TextBox 28">
            <a:extLst>
              <a:ext uri="{FF2B5EF4-FFF2-40B4-BE49-F238E27FC236}">
                <a16:creationId xmlns:a16="http://schemas.microsoft.com/office/drawing/2014/main" id="{7EF68179-3C65-4FD3-AE92-676A26B4A97C}"/>
              </a:ext>
            </a:extLst>
          </p:cNvPr>
          <p:cNvSpPr txBox="1"/>
          <p:nvPr/>
        </p:nvSpPr>
        <p:spPr>
          <a:xfrm>
            <a:off x="1644242" y="293615"/>
            <a:ext cx="7461338" cy="954107"/>
          </a:xfrm>
          <a:prstGeom prst="rect">
            <a:avLst/>
          </a:prstGeom>
          <a:noFill/>
        </p:spPr>
        <p:txBody>
          <a:bodyPr wrap="square" rtlCol="0">
            <a:spAutoFit/>
          </a:bodyPr>
          <a:lstStyle/>
          <a:p>
            <a:pPr algn="ctr"/>
            <a:r>
              <a:rPr lang="nb-NO" sz="2800" dirty="0" err="1"/>
              <a:t>Researchers</a:t>
            </a:r>
            <a:r>
              <a:rPr lang="nb-NO" sz="2800" dirty="0"/>
              <a:t> </a:t>
            </a:r>
            <a:r>
              <a:rPr lang="nb-NO" sz="2800" dirty="0" err="1"/>
              <a:t>often</a:t>
            </a:r>
            <a:r>
              <a:rPr lang="nb-NO" sz="2800" dirty="0"/>
              <a:t> </a:t>
            </a:r>
            <a:r>
              <a:rPr lang="nb-NO" sz="2800" dirty="0" err="1"/>
              <a:t>experience</a:t>
            </a:r>
            <a:r>
              <a:rPr lang="nb-NO" sz="2800" dirty="0"/>
              <a:t> trouble </a:t>
            </a:r>
            <a:r>
              <a:rPr lang="nb-NO" sz="2800" dirty="0" err="1"/>
              <a:t>when</a:t>
            </a:r>
            <a:r>
              <a:rPr lang="nb-NO" sz="2800" dirty="0"/>
              <a:t> </a:t>
            </a:r>
            <a:r>
              <a:rPr lang="nb-NO" sz="2800" dirty="0" err="1"/>
              <a:t>asking</a:t>
            </a:r>
            <a:r>
              <a:rPr lang="nb-NO" sz="2800" dirty="0"/>
              <a:t> for </a:t>
            </a:r>
            <a:r>
              <a:rPr lang="nb-NO" sz="2800" dirty="0" err="1"/>
              <a:t>permission</a:t>
            </a:r>
            <a:r>
              <a:rPr lang="nb-NO" sz="2800" dirty="0"/>
              <a:t> to </a:t>
            </a:r>
            <a:r>
              <a:rPr lang="nb-NO" sz="2800" dirty="0" err="1"/>
              <a:t>share</a:t>
            </a:r>
            <a:r>
              <a:rPr lang="nb-NO" sz="2800" dirty="0"/>
              <a:t> data</a:t>
            </a:r>
            <a:endParaRPr lang="en-US" sz="2800" dirty="0"/>
          </a:p>
        </p:txBody>
      </p:sp>
    </p:spTree>
    <p:extLst>
      <p:ext uri="{BB962C8B-B14F-4D97-AF65-F5344CB8AC3E}">
        <p14:creationId xmlns:p14="http://schemas.microsoft.com/office/powerpoint/2010/main" val="390016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9BC3C8-C3B3-46ED-9953-1CBC2ED36625}"/>
              </a:ext>
            </a:extLst>
          </p:cNvPr>
          <p:cNvSpPr>
            <a:spLocks noGrp="1"/>
          </p:cNvSpPr>
          <p:nvPr>
            <p:ph type="sldNum" sz="quarter" idx="12"/>
          </p:nvPr>
        </p:nvSpPr>
        <p:spPr/>
        <p:txBody>
          <a:bodyPr/>
          <a:lstStyle/>
          <a:p>
            <a:fld id="{6511F938-C9A8-4D64-BD06-4B87814825B7}" type="slidenum">
              <a:rPr lang="nb-NO" smtClean="0"/>
              <a:t>6</a:t>
            </a:fld>
            <a:endParaRPr lang="nb-NO"/>
          </a:p>
        </p:txBody>
      </p:sp>
      <p:sp>
        <p:nvSpPr>
          <p:cNvPr id="5" name="TextBox 4">
            <a:extLst>
              <a:ext uri="{FF2B5EF4-FFF2-40B4-BE49-F238E27FC236}">
                <a16:creationId xmlns:a16="http://schemas.microsoft.com/office/drawing/2014/main" id="{46BC776D-E6A7-4633-AA54-A66C73A3537C}"/>
              </a:ext>
            </a:extLst>
          </p:cNvPr>
          <p:cNvSpPr txBox="1"/>
          <p:nvPr/>
        </p:nvSpPr>
        <p:spPr>
          <a:xfrm>
            <a:off x="1422069" y="1754086"/>
            <a:ext cx="7522142" cy="646331"/>
          </a:xfrm>
          <a:prstGeom prst="rect">
            <a:avLst/>
          </a:prstGeom>
          <a:noFill/>
        </p:spPr>
        <p:txBody>
          <a:bodyPr wrap="square" rtlCol="0">
            <a:spAutoFit/>
          </a:bodyPr>
          <a:lstStyle/>
          <a:p>
            <a:r>
              <a:rPr lang="en-US" dirty="0" err="1"/>
              <a:t>Helse-Sør</a:t>
            </a:r>
            <a:r>
              <a:rPr lang="en-US" dirty="0"/>
              <a:t> Regional Ethical committee standard formulation for letters of consent:</a:t>
            </a:r>
          </a:p>
        </p:txBody>
      </p:sp>
      <p:pic>
        <p:nvPicPr>
          <p:cNvPr id="8" name="Picture 7">
            <a:extLst>
              <a:ext uri="{FF2B5EF4-FFF2-40B4-BE49-F238E27FC236}">
                <a16:creationId xmlns:a16="http://schemas.microsoft.com/office/drawing/2014/main" id="{B500B01D-E78D-4A93-965D-D2D711FAE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275" y="4024157"/>
            <a:ext cx="2733785" cy="657798"/>
          </a:xfrm>
          <a:prstGeom prst="rect">
            <a:avLst/>
          </a:prstGeom>
        </p:spPr>
      </p:pic>
      <p:sp>
        <p:nvSpPr>
          <p:cNvPr id="17" name="TextBox 16">
            <a:extLst>
              <a:ext uri="{FF2B5EF4-FFF2-40B4-BE49-F238E27FC236}">
                <a16:creationId xmlns:a16="http://schemas.microsoft.com/office/drawing/2014/main" id="{E112BE51-7790-4EA3-81FE-7CE48CE94481}"/>
              </a:ext>
            </a:extLst>
          </p:cNvPr>
          <p:cNvSpPr txBox="1"/>
          <p:nvPr/>
        </p:nvSpPr>
        <p:spPr>
          <a:xfrm>
            <a:off x="1801776" y="502403"/>
            <a:ext cx="7057914" cy="461665"/>
          </a:xfrm>
          <a:prstGeom prst="rect">
            <a:avLst/>
          </a:prstGeom>
          <a:noFill/>
        </p:spPr>
        <p:txBody>
          <a:bodyPr wrap="square" rtlCol="0">
            <a:spAutoFit/>
          </a:bodyPr>
          <a:lstStyle/>
          <a:p>
            <a:pPr algn="ctr"/>
            <a:r>
              <a:rPr lang="en-US" sz="2400" dirty="0"/>
              <a:t>The ethical </a:t>
            </a:r>
            <a:r>
              <a:rPr lang="en-US" sz="2400" dirty="0" err="1"/>
              <a:t>commitees</a:t>
            </a:r>
            <a:r>
              <a:rPr lang="en-US" sz="2400" dirty="0"/>
              <a:t> have similar regulations</a:t>
            </a:r>
          </a:p>
        </p:txBody>
      </p:sp>
      <p:sp>
        <p:nvSpPr>
          <p:cNvPr id="2" name="TextBox 1">
            <a:extLst>
              <a:ext uri="{FF2B5EF4-FFF2-40B4-BE49-F238E27FC236}">
                <a16:creationId xmlns:a16="http://schemas.microsoft.com/office/drawing/2014/main" id="{C8A66379-A7F4-4D1A-AD38-3183DC3BE4FF}"/>
              </a:ext>
            </a:extLst>
          </p:cNvPr>
          <p:cNvSpPr txBox="1"/>
          <p:nvPr/>
        </p:nvSpPr>
        <p:spPr>
          <a:xfrm>
            <a:off x="1422069" y="2591898"/>
            <a:ext cx="5847550" cy="646331"/>
          </a:xfrm>
          <a:prstGeom prst="rect">
            <a:avLst/>
          </a:prstGeom>
          <a:noFill/>
        </p:spPr>
        <p:txBody>
          <a:bodyPr wrap="square" rtlCol="0">
            <a:spAutoFit/>
          </a:bodyPr>
          <a:lstStyle/>
          <a:p>
            <a:r>
              <a:rPr lang="en-US" dirty="0"/>
              <a:t>“If pseudonymized data are to be shared outside of EU, the researchers must specify the countries.”</a:t>
            </a:r>
          </a:p>
        </p:txBody>
      </p:sp>
      <p:sp>
        <p:nvSpPr>
          <p:cNvPr id="12" name="TextBox 11">
            <a:extLst>
              <a:ext uri="{FF2B5EF4-FFF2-40B4-BE49-F238E27FC236}">
                <a16:creationId xmlns:a16="http://schemas.microsoft.com/office/drawing/2014/main" id="{006E487E-17DE-412F-91D6-FA7B47AB71E5}"/>
              </a:ext>
            </a:extLst>
          </p:cNvPr>
          <p:cNvSpPr txBox="1"/>
          <p:nvPr/>
        </p:nvSpPr>
        <p:spPr>
          <a:xfrm>
            <a:off x="3971365" y="4035624"/>
            <a:ext cx="5847550" cy="923330"/>
          </a:xfrm>
          <a:prstGeom prst="rect">
            <a:avLst/>
          </a:prstGeom>
          <a:noFill/>
        </p:spPr>
        <p:txBody>
          <a:bodyPr wrap="square" rtlCol="0">
            <a:spAutoFit/>
          </a:bodyPr>
          <a:lstStyle/>
          <a:p>
            <a:r>
              <a:rPr lang="en-US" dirty="0">
                <a:solidFill>
                  <a:srgbClr val="FF0000"/>
                </a:solidFill>
              </a:rPr>
              <a:t>However, once the data are published, they are available to anyone in the world who has access to NJEM and other journals.</a:t>
            </a:r>
          </a:p>
        </p:txBody>
      </p:sp>
    </p:spTree>
    <p:extLst>
      <p:ext uri="{BB962C8B-B14F-4D97-AF65-F5344CB8AC3E}">
        <p14:creationId xmlns:p14="http://schemas.microsoft.com/office/powerpoint/2010/main" val="277778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C780EA-D165-4B36-B8C7-4DC183D2A355}"/>
              </a:ext>
            </a:extLst>
          </p:cNvPr>
          <p:cNvSpPr/>
          <p:nvPr/>
        </p:nvSpPr>
        <p:spPr>
          <a:xfrm>
            <a:off x="2962264" y="2279277"/>
            <a:ext cx="6626049" cy="584775"/>
          </a:xfrm>
          <a:prstGeom prst="rect">
            <a:avLst/>
          </a:prstGeom>
        </p:spPr>
        <p:txBody>
          <a:bodyPr wrap="square">
            <a:spAutoFit/>
          </a:bodyPr>
          <a:lstStyle/>
          <a:p>
            <a:r>
              <a:rPr lang="nb-NO" sz="1600" dirty="0">
                <a:solidFill>
                  <a:srgbClr val="000000"/>
                </a:solidFill>
                <a:latin typeface="Source Sans Pro"/>
              </a:rPr>
              <a:t>New England Journal </a:t>
            </a:r>
            <a:r>
              <a:rPr lang="nb-NO" sz="1600" dirty="0" err="1">
                <a:solidFill>
                  <a:srgbClr val="000000"/>
                </a:solidFill>
                <a:latin typeface="Source Sans Pro"/>
              </a:rPr>
              <a:t>of</a:t>
            </a:r>
            <a:r>
              <a:rPr lang="nb-NO" sz="1600" dirty="0">
                <a:solidFill>
                  <a:srgbClr val="000000"/>
                </a:solidFill>
                <a:latin typeface="Source Sans Pro"/>
              </a:rPr>
              <a:t> </a:t>
            </a:r>
            <a:r>
              <a:rPr lang="nb-NO" sz="1600" dirty="0" err="1">
                <a:solidFill>
                  <a:srgbClr val="000000"/>
                </a:solidFill>
                <a:latin typeface="Source Sans Pro"/>
              </a:rPr>
              <a:t>Medicine</a:t>
            </a:r>
            <a:r>
              <a:rPr lang="nb-NO" sz="1600" dirty="0">
                <a:solidFill>
                  <a:srgbClr val="000000"/>
                </a:solidFill>
                <a:latin typeface="Source Sans Pro"/>
              </a:rPr>
              <a:t> is </a:t>
            </a:r>
            <a:r>
              <a:rPr lang="nb-NO" sz="1600" dirty="0" err="1">
                <a:solidFill>
                  <a:srgbClr val="000000"/>
                </a:solidFill>
                <a:latin typeface="Source Sans Pro"/>
              </a:rPr>
              <a:t>accessible</a:t>
            </a:r>
            <a:r>
              <a:rPr lang="nb-NO" sz="1600" dirty="0">
                <a:solidFill>
                  <a:srgbClr val="000000"/>
                </a:solidFill>
                <a:latin typeface="Source Sans Pro"/>
              </a:rPr>
              <a:t> to </a:t>
            </a:r>
            <a:r>
              <a:rPr lang="nb-NO" sz="1600" dirty="0" err="1">
                <a:solidFill>
                  <a:srgbClr val="000000"/>
                </a:solidFill>
                <a:latin typeface="Source Sans Pro"/>
              </a:rPr>
              <a:t>anyone</a:t>
            </a:r>
            <a:r>
              <a:rPr lang="nb-NO" sz="1600" dirty="0">
                <a:solidFill>
                  <a:srgbClr val="000000"/>
                </a:solidFill>
                <a:latin typeface="Source Sans Pro"/>
              </a:rPr>
              <a:t> </a:t>
            </a:r>
            <a:r>
              <a:rPr lang="nb-NO" sz="1600" dirty="0" err="1">
                <a:solidFill>
                  <a:srgbClr val="000000"/>
                </a:solidFill>
                <a:latin typeface="Source Sans Pro"/>
              </a:rPr>
              <a:t>located</a:t>
            </a:r>
            <a:r>
              <a:rPr lang="nb-NO" sz="1600" dirty="0">
                <a:solidFill>
                  <a:srgbClr val="000000"/>
                </a:solidFill>
                <a:latin typeface="Source Sans Pro"/>
              </a:rPr>
              <a:t> in Norway. Access is </a:t>
            </a:r>
            <a:r>
              <a:rPr lang="nb-NO" sz="1600" dirty="0" err="1">
                <a:solidFill>
                  <a:srgbClr val="000000"/>
                </a:solidFill>
                <a:latin typeface="Source Sans Pro"/>
              </a:rPr>
              <a:t>paid</a:t>
            </a:r>
            <a:r>
              <a:rPr lang="nb-NO" sz="1600" dirty="0">
                <a:solidFill>
                  <a:srgbClr val="000000"/>
                </a:solidFill>
                <a:latin typeface="Source Sans Pro"/>
              </a:rPr>
              <a:t> for by </a:t>
            </a:r>
            <a:r>
              <a:rPr lang="nb-NO" sz="1600" dirty="0" err="1">
                <a:solidFill>
                  <a:srgbClr val="000000"/>
                </a:solidFill>
                <a:latin typeface="Source Sans Pro"/>
              </a:rPr>
              <a:t>the</a:t>
            </a:r>
            <a:r>
              <a:rPr lang="nb-NO" sz="1600" dirty="0">
                <a:solidFill>
                  <a:srgbClr val="000000"/>
                </a:solidFill>
                <a:latin typeface="Source Sans Pro"/>
              </a:rPr>
              <a:t> Norwegian </a:t>
            </a:r>
            <a:r>
              <a:rPr lang="nb-NO" sz="1600" dirty="0" err="1">
                <a:solidFill>
                  <a:srgbClr val="000000"/>
                </a:solidFill>
                <a:latin typeface="Source Sans Pro"/>
              </a:rPr>
              <a:t>Government</a:t>
            </a:r>
            <a:r>
              <a:rPr lang="nb-NO" sz="1600" dirty="0">
                <a:solidFill>
                  <a:srgbClr val="000000"/>
                </a:solidFill>
                <a:latin typeface="Source Sans Pro"/>
              </a:rPr>
              <a:t>.</a:t>
            </a:r>
            <a:endParaRPr lang="en-US" sz="1600" dirty="0"/>
          </a:p>
        </p:txBody>
      </p:sp>
      <p:pic>
        <p:nvPicPr>
          <p:cNvPr id="9" name="Picture 8">
            <a:extLst>
              <a:ext uri="{FF2B5EF4-FFF2-40B4-BE49-F238E27FC236}">
                <a16:creationId xmlns:a16="http://schemas.microsoft.com/office/drawing/2014/main" id="{A814FD46-6CE7-491E-A465-E1198EAED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735" y="3898210"/>
            <a:ext cx="9865895" cy="2381192"/>
          </a:xfrm>
          <a:prstGeom prst="rect">
            <a:avLst/>
          </a:prstGeom>
        </p:spPr>
      </p:pic>
      <p:pic>
        <p:nvPicPr>
          <p:cNvPr id="10" name="Picture 9">
            <a:extLst>
              <a:ext uri="{FF2B5EF4-FFF2-40B4-BE49-F238E27FC236}">
                <a16:creationId xmlns:a16="http://schemas.microsoft.com/office/drawing/2014/main" id="{DB494642-6B66-4F8E-9FC9-D52007A2C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779" y="1604749"/>
            <a:ext cx="2739443" cy="659159"/>
          </a:xfrm>
          <a:prstGeom prst="rect">
            <a:avLst/>
          </a:prstGeom>
        </p:spPr>
      </p:pic>
      <p:sp>
        <p:nvSpPr>
          <p:cNvPr id="6" name="TextBox 5">
            <a:extLst>
              <a:ext uri="{FF2B5EF4-FFF2-40B4-BE49-F238E27FC236}">
                <a16:creationId xmlns:a16="http://schemas.microsoft.com/office/drawing/2014/main" id="{2279D31B-FCA9-42D1-AC48-6CFDDFD7834F}"/>
              </a:ext>
            </a:extLst>
          </p:cNvPr>
          <p:cNvSpPr txBox="1"/>
          <p:nvPr/>
        </p:nvSpPr>
        <p:spPr>
          <a:xfrm>
            <a:off x="1639580" y="721899"/>
            <a:ext cx="9163840" cy="523220"/>
          </a:xfrm>
          <a:prstGeom prst="rect">
            <a:avLst/>
          </a:prstGeom>
          <a:noFill/>
        </p:spPr>
        <p:txBody>
          <a:bodyPr wrap="square" rtlCol="0">
            <a:spAutoFit/>
          </a:bodyPr>
          <a:lstStyle/>
          <a:p>
            <a:pPr algn="ctr"/>
            <a:r>
              <a:rPr lang="nb-NO" sz="2800" dirty="0"/>
              <a:t>Scientific journals </a:t>
            </a:r>
            <a:r>
              <a:rPr lang="nb-NO" sz="2800" dirty="0" err="1"/>
              <a:t>cannot</a:t>
            </a:r>
            <a:r>
              <a:rPr lang="nb-NO" sz="2800" dirty="0"/>
              <a:t> offer data </a:t>
            </a:r>
            <a:r>
              <a:rPr lang="nb-NO" sz="2800" dirty="0" err="1"/>
              <a:t>processing</a:t>
            </a:r>
            <a:r>
              <a:rPr lang="nb-NO" sz="2800" dirty="0"/>
              <a:t> </a:t>
            </a:r>
            <a:r>
              <a:rPr lang="nb-NO" sz="2800" dirty="0" err="1"/>
              <a:t>agreements</a:t>
            </a:r>
            <a:endParaRPr lang="en-US" sz="2800" dirty="0"/>
          </a:p>
        </p:txBody>
      </p:sp>
    </p:spTree>
    <p:extLst>
      <p:ext uri="{BB962C8B-B14F-4D97-AF65-F5344CB8AC3E}">
        <p14:creationId xmlns:p14="http://schemas.microsoft.com/office/powerpoint/2010/main" val="267605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BB6CE8-2F7B-43B7-A69B-53A84B35F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978" y="1428802"/>
            <a:ext cx="5980385" cy="953682"/>
          </a:xfrm>
          <a:prstGeom prst="rect">
            <a:avLst/>
          </a:prstGeom>
        </p:spPr>
      </p:pic>
      <p:pic>
        <p:nvPicPr>
          <p:cNvPr id="11" name="Picture 10">
            <a:extLst>
              <a:ext uri="{FF2B5EF4-FFF2-40B4-BE49-F238E27FC236}">
                <a16:creationId xmlns:a16="http://schemas.microsoft.com/office/drawing/2014/main" id="{32FBB887-067B-46D6-8362-6F127EA64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290" y="2493276"/>
            <a:ext cx="2126056" cy="848557"/>
          </a:xfrm>
          <a:prstGeom prst="rect">
            <a:avLst/>
          </a:prstGeom>
        </p:spPr>
      </p:pic>
      <p:sp>
        <p:nvSpPr>
          <p:cNvPr id="13" name="TextBox 12">
            <a:extLst>
              <a:ext uri="{FF2B5EF4-FFF2-40B4-BE49-F238E27FC236}">
                <a16:creationId xmlns:a16="http://schemas.microsoft.com/office/drawing/2014/main" id="{B23F75FB-7AAE-4168-88BF-D3F5D88D7AAC}"/>
              </a:ext>
            </a:extLst>
          </p:cNvPr>
          <p:cNvSpPr txBox="1"/>
          <p:nvPr/>
        </p:nvSpPr>
        <p:spPr>
          <a:xfrm>
            <a:off x="1298602" y="319634"/>
            <a:ext cx="10181344" cy="830997"/>
          </a:xfrm>
          <a:prstGeom prst="rect">
            <a:avLst/>
          </a:prstGeom>
          <a:noFill/>
        </p:spPr>
        <p:txBody>
          <a:bodyPr wrap="square" rtlCol="0">
            <a:spAutoFit/>
          </a:bodyPr>
          <a:lstStyle/>
          <a:p>
            <a:pPr algn="ctr"/>
            <a:r>
              <a:rPr lang="nb-NO" sz="2400" dirty="0"/>
              <a:t>The DPO </a:t>
            </a:r>
            <a:r>
              <a:rPr lang="nb-NO" sz="2400" dirty="0" err="1"/>
              <a:t>Official</a:t>
            </a:r>
            <a:r>
              <a:rPr lang="nb-NO" sz="2400" dirty="0"/>
              <a:t> for all Norwegian </a:t>
            </a:r>
            <a:r>
              <a:rPr lang="nb-NO" sz="2400" dirty="0" err="1"/>
              <a:t>universities</a:t>
            </a:r>
            <a:r>
              <a:rPr lang="nb-NO" sz="2400" dirty="0"/>
              <a:t> (NSD), </a:t>
            </a:r>
            <a:r>
              <a:rPr lang="nb-NO" sz="2400" dirty="0" err="1"/>
              <a:t>believes</a:t>
            </a:r>
            <a:r>
              <a:rPr lang="nb-NO" sz="2400" dirty="0"/>
              <a:t> </a:t>
            </a:r>
            <a:r>
              <a:rPr lang="nb-NO" sz="2400" dirty="0" err="1"/>
              <a:t>that</a:t>
            </a:r>
            <a:r>
              <a:rPr lang="nb-NO" sz="2400" dirty="0"/>
              <a:t> </a:t>
            </a:r>
            <a:r>
              <a:rPr lang="nb-NO" sz="2400" dirty="0" err="1"/>
              <a:t>reserachers</a:t>
            </a:r>
            <a:r>
              <a:rPr lang="nb-NO" sz="2400" dirty="0"/>
              <a:t> </a:t>
            </a:r>
            <a:r>
              <a:rPr lang="nb-NO" sz="2400" dirty="0" err="1"/>
              <a:t>delete</a:t>
            </a:r>
            <a:r>
              <a:rPr lang="nb-NO" sz="2400" dirty="0"/>
              <a:t> </a:t>
            </a:r>
            <a:r>
              <a:rPr lang="nb-NO" sz="2400" dirty="0" err="1"/>
              <a:t>keys</a:t>
            </a:r>
            <a:r>
              <a:rPr lang="nb-NO" sz="2400" dirty="0"/>
              <a:t> to </a:t>
            </a:r>
            <a:r>
              <a:rPr lang="nb-NO" sz="2400" dirty="0" err="1"/>
              <a:t>connect</a:t>
            </a:r>
            <a:r>
              <a:rPr lang="nb-NO" sz="2400" dirty="0"/>
              <a:t> pseudonyms to </a:t>
            </a:r>
            <a:r>
              <a:rPr lang="nb-NO" sz="2400" dirty="0" err="1"/>
              <a:t>direct</a:t>
            </a:r>
            <a:r>
              <a:rPr lang="nb-NO" sz="2400" dirty="0"/>
              <a:t> </a:t>
            </a:r>
            <a:r>
              <a:rPr lang="nb-NO" sz="2400" dirty="0" err="1"/>
              <a:t>identifiers</a:t>
            </a:r>
            <a:r>
              <a:rPr lang="nb-NO" sz="2400" dirty="0"/>
              <a:t> prior to </a:t>
            </a:r>
            <a:r>
              <a:rPr lang="nb-NO" sz="2400" dirty="0" err="1"/>
              <a:t>publication</a:t>
            </a:r>
            <a:r>
              <a:rPr lang="nb-NO" sz="2400" dirty="0"/>
              <a:t>. </a:t>
            </a:r>
          </a:p>
        </p:txBody>
      </p:sp>
      <p:pic>
        <p:nvPicPr>
          <p:cNvPr id="8" name="Picture 7">
            <a:extLst>
              <a:ext uri="{FF2B5EF4-FFF2-40B4-BE49-F238E27FC236}">
                <a16:creationId xmlns:a16="http://schemas.microsoft.com/office/drawing/2014/main" id="{72C4F989-442E-46EE-8BAB-532BCC7A8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4978" y="5321761"/>
            <a:ext cx="4749196" cy="1079086"/>
          </a:xfrm>
          <a:prstGeom prst="rect">
            <a:avLst/>
          </a:prstGeom>
        </p:spPr>
      </p:pic>
      <p:sp>
        <p:nvSpPr>
          <p:cNvPr id="10" name="TextBox 9">
            <a:extLst>
              <a:ext uri="{FF2B5EF4-FFF2-40B4-BE49-F238E27FC236}">
                <a16:creationId xmlns:a16="http://schemas.microsoft.com/office/drawing/2014/main" id="{3CCA2AAC-AD7D-4CB8-BBBA-14B1E8F77303}"/>
              </a:ext>
            </a:extLst>
          </p:cNvPr>
          <p:cNvSpPr txBox="1"/>
          <p:nvPr/>
        </p:nvSpPr>
        <p:spPr>
          <a:xfrm>
            <a:off x="2535114" y="3225373"/>
            <a:ext cx="5603046" cy="1754326"/>
          </a:xfrm>
          <a:prstGeom prst="rect">
            <a:avLst/>
          </a:prstGeom>
          <a:noFill/>
        </p:spPr>
        <p:txBody>
          <a:bodyPr wrap="square" rtlCol="0">
            <a:spAutoFit/>
          </a:bodyPr>
          <a:lstStyle/>
          <a:p>
            <a:r>
              <a:rPr lang="en-US" dirty="0"/>
              <a:t>“Is it really true that there is typically a link between published data and directly identifiable data?”</a:t>
            </a:r>
          </a:p>
          <a:p>
            <a:endParaRPr lang="en-US" dirty="0"/>
          </a:p>
          <a:p>
            <a:r>
              <a:rPr lang="en-US" dirty="0"/>
              <a:t>“Again, I hesitate to believe that the key-codes are stored. Thus, I doubt that publication of pseudonymized data is a relevant problem in research. “</a:t>
            </a:r>
          </a:p>
        </p:txBody>
      </p:sp>
    </p:spTree>
    <p:extLst>
      <p:ext uri="{BB962C8B-B14F-4D97-AF65-F5344CB8AC3E}">
        <p14:creationId xmlns:p14="http://schemas.microsoft.com/office/powerpoint/2010/main" val="192870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23BD0-ABD5-4CDE-A9D6-A7A336E68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64" y="1991968"/>
            <a:ext cx="9865895" cy="2381192"/>
          </a:xfrm>
          <a:prstGeom prst="rect">
            <a:avLst/>
          </a:prstGeom>
        </p:spPr>
      </p:pic>
      <p:sp>
        <p:nvSpPr>
          <p:cNvPr id="12" name="Slide Number Placeholder 11">
            <a:extLst>
              <a:ext uri="{FF2B5EF4-FFF2-40B4-BE49-F238E27FC236}">
                <a16:creationId xmlns:a16="http://schemas.microsoft.com/office/drawing/2014/main" id="{104AB3F6-E3CE-44B2-B813-3090B3795CF2}"/>
              </a:ext>
            </a:extLst>
          </p:cNvPr>
          <p:cNvSpPr>
            <a:spLocks noGrp="1"/>
          </p:cNvSpPr>
          <p:nvPr>
            <p:ph type="sldNum" sz="quarter" idx="12"/>
          </p:nvPr>
        </p:nvSpPr>
        <p:spPr>
          <a:xfrm>
            <a:off x="10607040" y="40047"/>
            <a:ext cx="1468120" cy="365125"/>
          </a:xfrm>
        </p:spPr>
        <p:txBody>
          <a:bodyPr/>
          <a:lstStyle/>
          <a:p>
            <a:r>
              <a:rPr lang="nb-NO" dirty="0"/>
              <a:t>Lund-Johansen </a:t>
            </a:r>
            <a:fld id="{6511F938-C9A8-4D64-BD06-4B87814825B7}" type="slidenum">
              <a:rPr lang="nb-NO" smtClean="0"/>
              <a:t>9</a:t>
            </a:fld>
            <a:endParaRPr lang="nb-NO" dirty="0"/>
          </a:p>
        </p:txBody>
      </p:sp>
      <p:sp>
        <p:nvSpPr>
          <p:cNvPr id="10" name="TextBox 9">
            <a:extLst>
              <a:ext uri="{FF2B5EF4-FFF2-40B4-BE49-F238E27FC236}">
                <a16:creationId xmlns:a16="http://schemas.microsoft.com/office/drawing/2014/main" id="{241E53FB-2893-4A43-A00E-7427D9085ABE}"/>
              </a:ext>
            </a:extLst>
          </p:cNvPr>
          <p:cNvSpPr txBox="1"/>
          <p:nvPr/>
        </p:nvSpPr>
        <p:spPr>
          <a:xfrm>
            <a:off x="741145" y="490684"/>
            <a:ext cx="9865895" cy="1015663"/>
          </a:xfrm>
          <a:prstGeom prst="rect">
            <a:avLst/>
          </a:prstGeom>
          <a:noFill/>
        </p:spPr>
        <p:txBody>
          <a:bodyPr wrap="square" rtlCol="0">
            <a:spAutoFit/>
          </a:bodyPr>
          <a:lstStyle/>
          <a:p>
            <a:pPr algn="ctr"/>
            <a:r>
              <a:rPr lang="nb-NO" sz="2000" dirty="0"/>
              <a:t>The </a:t>
            </a:r>
            <a:r>
              <a:rPr lang="nb-NO" sz="2000" dirty="0" err="1"/>
              <a:t>string</a:t>
            </a:r>
            <a:r>
              <a:rPr lang="nb-NO" sz="2000" dirty="0"/>
              <a:t> </a:t>
            </a:r>
            <a:r>
              <a:rPr lang="nb-NO" sz="2000" dirty="0" err="1"/>
              <a:t>of</a:t>
            </a:r>
            <a:r>
              <a:rPr lang="nb-NO" sz="2000" dirty="0"/>
              <a:t> </a:t>
            </a:r>
            <a:r>
              <a:rPr lang="nb-NO" sz="2000" dirty="0" err="1"/>
              <a:t>information</a:t>
            </a:r>
            <a:r>
              <a:rPr lang="nb-NO" sz="2000" dirty="0"/>
              <a:t> in </a:t>
            </a:r>
            <a:r>
              <a:rPr lang="nb-NO" sz="2000" dirty="0" err="1"/>
              <a:t>published</a:t>
            </a:r>
            <a:r>
              <a:rPr lang="nb-NO" sz="2000" dirty="0"/>
              <a:t> </a:t>
            </a:r>
            <a:r>
              <a:rPr lang="nb-NO" sz="2000" dirty="0" err="1"/>
              <a:t>tables</a:t>
            </a:r>
            <a:r>
              <a:rPr lang="nb-NO" sz="2000" dirty="0"/>
              <a:t> is </a:t>
            </a:r>
            <a:r>
              <a:rPr lang="nb-NO" sz="2000" dirty="0" err="1"/>
              <a:t>often</a:t>
            </a:r>
            <a:r>
              <a:rPr lang="nb-NO" sz="2000" dirty="0"/>
              <a:t> </a:t>
            </a:r>
            <a:r>
              <a:rPr lang="nb-NO" sz="2000" dirty="0" err="1"/>
              <a:t>unique</a:t>
            </a:r>
            <a:r>
              <a:rPr lang="nb-NO" sz="2000" dirty="0"/>
              <a:t> for </a:t>
            </a:r>
            <a:r>
              <a:rPr lang="nb-NO" sz="2000" dirty="0" err="1"/>
              <a:t>the</a:t>
            </a:r>
            <a:r>
              <a:rPr lang="nb-NO" sz="2000" dirty="0"/>
              <a:t> </a:t>
            </a:r>
            <a:r>
              <a:rPr lang="nb-NO" sz="2000" dirty="0" err="1"/>
              <a:t>individual</a:t>
            </a:r>
            <a:r>
              <a:rPr lang="nb-NO" sz="2000" dirty="0"/>
              <a:t>. </a:t>
            </a:r>
          </a:p>
          <a:p>
            <a:pPr algn="ctr"/>
            <a:r>
              <a:rPr lang="nb-NO" sz="2000" dirty="0"/>
              <a:t>The pseudonym is </a:t>
            </a:r>
            <a:r>
              <a:rPr lang="nb-NO" sz="2000" dirty="0" err="1"/>
              <a:t>therefore</a:t>
            </a:r>
            <a:r>
              <a:rPr lang="nb-NO" sz="2000" dirty="0"/>
              <a:t> </a:t>
            </a:r>
            <a:r>
              <a:rPr lang="nb-NO" sz="2000" dirty="0" err="1"/>
              <a:t>usually</a:t>
            </a:r>
            <a:r>
              <a:rPr lang="nb-NO" sz="2000" dirty="0"/>
              <a:t> not </a:t>
            </a:r>
            <a:r>
              <a:rPr lang="nb-NO" sz="2000" dirty="0" err="1"/>
              <a:t>required</a:t>
            </a:r>
            <a:r>
              <a:rPr lang="nb-NO" sz="2000" dirty="0"/>
              <a:t> to re-</a:t>
            </a:r>
            <a:r>
              <a:rPr lang="nb-NO" sz="2000" dirty="0" err="1"/>
              <a:t>identify</a:t>
            </a:r>
            <a:r>
              <a:rPr lang="nb-NO" sz="2000" dirty="0"/>
              <a:t> </a:t>
            </a:r>
            <a:r>
              <a:rPr lang="nb-NO" sz="2000" dirty="0" err="1"/>
              <a:t>individuals</a:t>
            </a:r>
            <a:r>
              <a:rPr lang="nb-NO" sz="2000" dirty="0"/>
              <a:t> in </a:t>
            </a:r>
            <a:r>
              <a:rPr lang="nb-NO" sz="2000" dirty="0" err="1"/>
              <a:t>medical</a:t>
            </a:r>
            <a:r>
              <a:rPr lang="nb-NO" sz="2000" dirty="0"/>
              <a:t> records </a:t>
            </a:r>
            <a:r>
              <a:rPr lang="nb-NO" sz="2000" dirty="0" err="1"/>
              <a:t>of</a:t>
            </a:r>
            <a:r>
              <a:rPr lang="nb-NO" sz="2000" dirty="0"/>
              <a:t> </a:t>
            </a:r>
            <a:r>
              <a:rPr lang="nb-NO" sz="2000" dirty="0" err="1"/>
              <a:t>research</a:t>
            </a:r>
            <a:r>
              <a:rPr lang="nb-NO" sz="2000" dirty="0"/>
              <a:t> databases.</a:t>
            </a:r>
          </a:p>
        </p:txBody>
      </p:sp>
      <p:sp>
        <p:nvSpPr>
          <p:cNvPr id="3" name="Rectangle 2">
            <a:extLst>
              <a:ext uri="{FF2B5EF4-FFF2-40B4-BE49-F238E27FC236}">
                <a16:creationId xmlns:a16="http://schemas.microsoft.com/office/drawing/2014/main" id="{06277776-3FB4-4DD7-B4A2-EB4ABAEAA5BF}"/>
              </a:ext>
            </a:extLst>
          </p:cNvPr>
          <p:cNvSpPr/>
          <p:nvPr/>
        </p:nvSpPr>
        <p:spPr>
          <a:xfrm>
            <a:off x="2912249" y="2320579"/>
            <a:ext cx="8106655" cy="238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666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9524</TotalTime>
  <Words>2078</Words>
  <Application>Microsoft Office PowerPoint</Application>
  <PresentationFormat>Widescreen</PresentationFormat>
  <Paragraphs>154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the EU intend to end research as we know it?</vt:lpstr>
      <vt:lpstr>The EU funds one of the world’s largest databases with content of pseudonymised data</vt:lpstr>
      <vt:lpstr>EMBL-EBI Array express contains 26.000 datasets from studies on human subjects. More are added every day.</vt:lpstr>
      <vt:lpstr>The datasets contain detailed information about diagnosis and patient outcome</vt:lpstr>
      <vt:lpstr>USA has similar efforts. </vt:lpstr>
      <vt:lpstr>EU emphasizes the need for general access to data</vt:lpstr>
      <vt:lpstr>Open access to data is mandatory in the Horizon programme.</vt:lpstr>
      <vt:lpstr>EU’s intention</vt:lpstr>
      <vt:lpstr>What does the Norwegian law say?</vt:lpstr>
      <vt:lpstr>GDPR artikkel 89  specifically mentions pseudonymisation as a measure for data protection. GDPR Art 89: https://gdpr-info.eu/</vt:lpstr>
      <vt:lpstr>Pseudonymization is more than just removal of names and social security numbers</vt:lpstr>
      <vt:lpstr>Most types of data that are published in journal articles give low risk for re-identification</vt:lpstr>
      <vt:lpstr>Publication is a common form of  “data processing” in research.</vt:lpstr>
      <vt:lpstr>GDPR recital 26 may define certain types of pseudonymised data as anonymous https://gdpr-info.eu/recitals/no-26/</vt:lpstr>
      <vt:lpstr>A CJEU decision may open for a liberal interpretation of Recital 26</vt:lpstr>
      <vt:lpstr>The «Breyer case» </vt:lpstr>
      <vt:lpstr>PowerPoint Presentation</vt:lpstr>
      <vt:lpstr>Art. 39 GDPR Tasks of the data protection officer</vt:lpstr>
      <vt:lpstr>What a DPO in university setting must know:</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Regulativet vi har forholdt oss til hittil</dc:title>
  <dc:creator>Fridtjof Lund-Johansen</dc:creator>
  <cp:lastModifiedBy>Fridtjof Lund-Johansen</cp:lastModifiedBy>
  <cp:revision>288</cp:revision>
  <dcterms:created xsi:type="dcterms:W3CDTF">2018-05-09T06:40:48Z</dcterms:created>
  <dcterms:modified xsi:type="dcterms:W3CDTF">2018-11-29T14:43:18Z</dcterms:modified>
</cp:coreProperties>
</file>